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2" roundtripDataSignature="AMtx7mjHi4qZ1oSGO7fSe3e0Ww5qvQc9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A91EA30-D3B4-47F5-9B03-4CDEA9E45D25}">
  <a:tblStyle styleId="{1A91EA30-D3B4-47F5-9B03-4CDEA9E45D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F94D4D3-2126-48FA-B652-B85779D59DE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yimagesearch.com/2020/06/22/turning-any-cnn-image-classifier-into-an-object-detector-with-keras-tensorflow-and-opencv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yimagesearch.com/2020/06/29/opencv-selective-search-for-object-detection/" TargetMode="External"/><Relationship Id="rId3" Type="http://schemas.openxmlformats.org/officeDocument/2006/relationships/hyperlink" Target="https://m.blog.naver.com/laonple/220918802749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erbwood.tistory.com/11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anghee-lee.tistory.com/33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wiyong.tistory.com/45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VAo84c1hQX8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안녕하십니까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ocr &amp; tts 의 발표를 맡은 팀장 최예찬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팀원으로는 김무진, 김태연, 황인우 이렇게 총 4명으로 구성되어 있습니다.</a:t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Turning any CNN image classifier into an object detector with Keras, TensorFlow, and OpenCV - PyImageSearch</a:t>
            </a:r>
            <a:endParaRPr/>
          </a:p>
        </p:txBody>
      </p:sp>
      <p:sp>
        <p:nvSpPr>
          <p:cNvPr id="297" name="Google Shape;29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9bf5a1c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d99bf5a1cc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OpenCV Selective Search for Object Detection - PyImageSearch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ss = cv2.ximgproc.segmentation.</a:t>
            </a:r>
            <a:r>
              <a:rPr lang="ko-KR" sz="900">
                <a:solidFill>
                  <a:srgbClr val="004ED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createSelectiveSearchSegmentation</a:t>
            </a:r>
            <a:r>
              <a:rPr lang="ko-KR" sz="9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latin typeface="Courier New"/>
                <a:ea typeface="Courier New"/>
                <a:cs typeface="Courier New"/>
                <a:sym typeface="Courier New"/>
              </a:rPr>
              <a:t>ss.</a:t>
            </a:r>
            <a:r>
              <a:rPr lang="ko-KR" sz="900">
                <a:solidFill>
                  <a:srgbClr val="004ED0"/>
                </a:solidFill>
                <a:latin typeface="Courier New"/>
                <a:ea typeface="Courier New"/>
                <a:cs typeface="Courier New"/>
                <a:sym typeface="Courier New"/>
              </a:rPr>
              <a:t>setBaseImage</a:t>
            </a:r>
            <a:r>
              <a:rPr lang="ko-KR" sz="900">
                <a:latin typeface="Courier New"/>
                <a:ea typeface="Courier New"/>
                <a:cs typeface="Courier New"/>
                <a:sym typeface="Courier New"/>
              </a:rPr>
              <a:t>(image)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[Part Ⅶ. Semantic Segmentation] 2. Selective Search [1] - 라온피플 머신러닝 아카데미 - : 네이버 블로그 (naver.com)</a:t>
            </a:r>
            <a:endParaRPr/>
          </a:p>
        </p:txBody>
      </p:sp>
      <p:sp>
        <p:nvSpPr>
          <p:cNvPr id="324" name="Google Shape;324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Pytorch로 구현한 Faster R-CNN 모델 (tistory.com)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99bf5a1c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d99bf5a1cc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목차입니다.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첫번째로 저희 프로젝트에 대해 설명해드리고 텍스트 감지, 글자 분류 모델, 향후 과제, 일정으로 구성되어 있습니다.</a:t>
            </a:r>
            <a:endParaRPr/>
          </a:p>
        </p:txBody>
      </p:sp>
      <p:sp>
        <p:nvSpPr>
          <p:cNvPr id="98" name="Google Shape;98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https://seoyoungh.github.io/machine-learning/ml-logloss/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2"/>
              </a:rPr>
              <a:t>https://ganghee-lee.tistory.com/33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The Smooth L1 loss is used for doing box regression on some object detection systems, (SSD, Fast/Faster RCNN) according to those papers this loss is less sensitive to outliers, than other regression loss, like L2 which is used on R-CNN and SPPNet. On the Fast RCNN paper, section 2.3 is claimed that the L2 loss need a smaller learning rate to avoid exploding gradients.</a:t>
            </a:r>
            <a:endParaRPr/>
          </a:p>
        </p:txBody>
      </p:sp>
      <p:sp>
        <p:nvSpPr>
          <p:cNvPr id="452" name="Google Shape;452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1x1 convolution이란, :: 대학원생이 쉽게 설명해보기 (tistory.com)</a:t>
            </a:r>
            <a:endParaRPr/>
          </a:p>
        </p:txBody>
      </p:sp>
      <p:sp>
        <p:nvSpPr>
          <p:cNvPr id="469" name="Google Shape;46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C4W3L07 Nonmax Suppression - YouTube</a:t>
            </a:r>
            <a:endParaRPr/>
          </a:p>
        </p:txBody>
      </p:sp>
      <p:sp>
        <p:nvSpPr>
          <p:cNvPr id="480" name="Google Shape;48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9a54310e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d9a54310e3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d9a54310e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d9a54310e3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d9a54310e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d9a54310e3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d9a54310e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d9a54310e3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d9a54310e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d9a54310e3_0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소설에서 글자 이미지를 추출하고 이미지를 텍스트로 바꿔준 후 음성으로 출력하는 프로젝트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현재 저희는 글자 이미지 추출과 이미지를 텍스트화하는 작업을 진행중입니다.</a:t>
            </a:r>
            <a:endParaRPr/>
          </a:p>
        </p:txBody>
      </p:sp>
      <p:sp>
        <p:nvSpPr>
          <p:cNvPr id="128" name="Google Shape;128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d9a54310e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d9a54310e3_0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d9a54310e3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d9a54310e3_0_5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d9a54310e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d9a54310e3_0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9a54310e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d9a54310e3_0_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9a54310e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d9a54310e3_0_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d9a54310e3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d9a54310e3_0_3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d9a54310e3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d9a54310e3_0_3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d9a54310e3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d9a54310e3_0_4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d9a54310e3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d9a54310e3_0_4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9a54310e3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d9a54310e3_0_6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텍스트 추출에서 저희는 히스토그램을 이용해봤습니다.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소설 이미지를 이진화 해준 후 행과 열 각각의 합을 이용하여 텍스트를 추출하는 방법입니다.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보시는 것과 같이 글자 사이사이의 공백을 이용해 좌표값들을 얻어 분리해주는 형식으로 진행했습니다.</a:t>
            </a:r>
            <a:endParaRPr/>
          </a:p>
        </p:txBody>
      </p:sp>
      <p:sp>
        <p:nvSpPr>
          <p:cNvPr id="157" name="Google Shape;157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d9a54310e3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gd9a54310e3_0_7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https://github.com/ssut/py-hanspell</a:t>
            </a:r>
            <a:endParaRPr/>
          </a:p>
        </p:txBody>
      </p:sp>
      <p:sp>
        <p:nvSpPr>
          <p:cNvPr id="916" name="Google Shape;91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d9a54310e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https://github.com/ssut/py-hanspell</a:t>
            </a:r>
            <a:endParaRPr/>
          </a:p>
        </p:txBody>
      </p:sp>
      <p:sp>
        <p:nvSpPr>
          <p:cNvPr id="937" name="Google Shape;937;gd9a54310e3_0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d8e17350a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gd8e17350ad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소설 속 글자들의 줄(라인)을 출력해주기 위해 행을 기준으로 sum 연산을 진행했습니다.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bool 타입의 sign이란 변수를 만들어 False일 땐 공백(즉, 행의 합이 0), True일 땐 글자 추출(즉, 행의 합이 0보다 큼) 신호 값을 만들어 주었습니다.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위에서 얻은 좌표 값들을 이용해 소설 이미지를 줄(라인) 단위로 split 해주었습니다.</a:t>
            </a:r>
            <a:endParaRPr/>
          </a:p>
        </p:txBody>
      </p:sp>
      <p:sp>
        <p:nvSpPr>
          <p:cNvPr id="178" name="Google Shape;178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라인 단위로 자른 이미지를 글자 단위로 split 해주기 위해 열을 기준으로 sum 연산을 해줍니다.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앞서 설명한 것과 같이 bool 타입의 sign 변수를 이용하여 동일하게 진행해주었습니다.</a:t>
            </a:r>
            <a:endParaRPr/>
          </a:p>
        </p:txBody>
      </p:sp>
      <p:sp>
        <p:nvSpPr>
          <p:cNvPr id="200" name="Google Shape;200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3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34.gif"/><Relationship Id="rId5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47.gif"/><Relationship Id="rId5" Type="http://schemas.openxmlformats.org/officeDocument/2006/relationships/image" Target="../media/image5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jpg"/><Relationship Id="rId4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55.png"/><Relationship Id="rId5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Relationship Id="rId5" Type="http://schemas.openxmlformats.org/officeDocument/2006/relationships/image" Target="../media/image7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Relationship Id="rId4" Type="http://schemas.openxmlformats.org/officeDocument/2006/relationships/image" Target="../media/image51.png"/><Relationship Id="rId5" Type="http://schemas.openxmlformats.org/officeDocument/2006/relationships/image" Target="../media/image66.png"/><Relationship Id="rId6" Type="http://schemas.openxmlformats.org/officeDocument/2006/relationships/image" Target="../media/image5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Relationship Id="rId4" Type="http://schemas.openxmlformats.org/officeDocument/2006/relationships/image" Target="../media/image52.png"/><Relationship Id="rId5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56.jpg"/><Relationship Id="rId5" Type="http://schemas.openxmlformats.org/officeDocument/2006/relationships/image" Target="../media/image62.png"/><Relationship Id="rId6" Type="http://schemas.openxmlformats.org/officeDocument/2006/relationships/image" Target="../media/image67.png"/><Relationship Id="rId7" Type="http://schemas.openxmlformats.org/officeDocument/2006/relationships/image" Target="../media/image6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1.png"/><Relationship Id="rId4" Type="http://schemas.openxmlformats.org/officeDocument/2006/relationships/image" Target="../media/image7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png"/><Relationship Id="rId4" Type="http://schemas.openxmlformats.org/officeDocument/2006/relationships/image" Target="../media/image7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jpg"/><Relationship Id="rId4" Type="http://schemas.openxmlformats.org/officeDocument/2006/relationships/image" Target="../media/image61.png"/><Relationship Id="rId9" Type="http://schemas.openxmlformats.org/officeDocument/2006/relationships/image" Target="../media/image78.jpg"/><Relationship Id="rId5" Type="http://schemas.openxmlformats.org/officeDocument/2006/relationships/image" Target="../media/image63.jpg"/><Relationship Id="rId6" Type="http://schemas.openxmlformats.org/officeDocument/2006/relationships/image" Target="../media/image70.jpg"/><Relationship Id="rId7" Type="http://schemas.openxmlformats.org/officeDocument/2006/relationships/image" Target="../media/image62.png"/><Relationship Id="rId8" Type="http://schemas.openxmlformats.org/officeDocument/2006/relationships/image" Target="../media/image6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9.jpg"/><Relationship Id="rId4" Type="http://schemas.openxmlformats.org/officeDocument/2006/relationships/image" Target="../media/image9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2.jpg"/><Relationship Id="rId4" Type="http://schemas.openxmlformats.org/officeDocument/2006/relationships/image" Target="../media/image9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3.jpg"/><Relationship Id="rId4" Type="http://schemas.openxmlformats.org/officeDocument/2006/relationships/image" Target="../media/image8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6.jpg"/><Relationship Id="rId4" Type="http://schemas.openxmlformats.org/officeDocument/2006/relationships/image" Target="../media/image74.jpg"/><Relationship Id="rId5" Type="http://schemas.openxmlformats.org/officeDocument/2006/relationships/image" Target="../media/image7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0.jpg"/><Relationship Id="rId4" Type="http://schemas.openxmlformats.org/officeDocument/2006/relationships/image" Target="../media/image76.jpg"/><Relationship Id="rId5" Type="http://schemas.openxmlformats.org/officeDocument/2006/relationships/image" Target="../media/image8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0" Type="http://schemas.openxmlformats.org/officeDocument/2006/relationships/image" Target="../media/image9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8.png"/><Relationship Id="rId4" Type="http://schemas.openxmlformats.org/officeDocument/2006/relationships/image" Target="../media/image104.png"/><Relationship Id="rId9" Type="http://schemas.openxmlformats.org/officeDocument/2006/relationships/image" Target="../media/image89.jpg"/><Relationship Id="rId5" Type="http://schemas.openxmlformats.org/officeDocument/2006/relationships/image" Target="../media/image87.png"/><Relationship Id="rId6" Type="http://schemas.openxmlformats.org/officeDocument/2006/relationships/image" Target="../media/image84.png"/><Relationship Id="rId7" Type="http://schemas.openxmlformats.org/officeDocument/2006/relationships/image" Target="../media/image98.png"/><Relationship Id="rId8" Type="http://schemas.openxmlformats.org/officeDocument/2006/relationships/image" Target="../media/image9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3.png"/><Relationship Id="rId5" Type="http://schemas.openxmlformats.org/officeDocument/2006/relationships/image" Target="../media/image10.jpg"/><Relationship Id="rId6" Type="http://schemas.openxmlformats.org/officeDocument/2006/relationships/image" Target="../media/image7.png"/><Relationship Id="rId7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5.png"/></Relationships>
</file>

<file path=ppt/slides/_rels/slide41.xml.rels><?xml version="1.0" encoding="UTF-8" standalone="yes"?><Relationships xmlns="http://schemas.openxmlformats.org/package/2006/relationships"><Relationship Id="rId10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2.png"/><Relationship Id="rId4" Type="http://schemas.openxmlformats.org/officeDocument/2006/relationships/image" Target="../media/image101.png"/><Relationship Id="rId9" Type="http://schemas.openxmlformats.org/officeDocument/2006/relationships/image" Target="../media/image94.png"/><Relationship Id="rId5" Type="http://schemas.openxmlformats.org/officeDocument/2006/relationships/image" Target="../media/image106.png"/><Relationship Id="rId6" Type="http://schemas.openxmlformats.org/officeDocument/2006/relationships/image" Target="../media/image102.png"/><Relationship Id="rId7" Type="http://schemas.openxmlformats.org/officeDocument/2006/relationships/image" Target="../media/image97.png"/><Relationship Id="rId8" Type="http://schemas.openxmlformats.org/officeDocument/2006/relationships/image" Target="../media/image9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5.jpg"/><Relationship Id="rId4" Type="http://schemas.openxmlformats.org/officeDocument/2006/relationships/image" Target="../media/image10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3.png"/><Relationship Id="rId13" Type="http://schemas.openxmlformats.org/officeDocument/2006/relationships/image" Target="../media/image28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15" Type="http://schemas.openxmlformats.org/officeDocument/2006/relationships/image" Target="../media/image35.png"/><Relationship Id="rId14" Type="http://schemas.openxmlformats.org/officeDocument/2006/relationships/image" Target="../media/image18.png"/><Relationship Id="rId16" Type="http://schemas.openxmlformats.org/officeDocument/2006/relationships/image" Target="../media/image20.jp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19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3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DF0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"/>
          <p:cNvCxnSpPr/>
          <p:nvPr/>
        </p:nvCxnSpPr>
        <p:spPr>
          <a:xfrm>
            <a:off x="9744984" y="3317875"/>
            <a:ext cx="2448000" cy="0"/>
          </a:xfrm>
          <a:prstGeom prst="straightConnector1">
            <a:avLst/>
          </a:prstGeom>
          <a:noFill/>
          <a:ln cap="flat" cmpd="sng" w="952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p1"/>
          <p:cNvSpPr/>
          <p:nvPr/>
        </p:nvSpPr>
        <p:spPr>
          <a:xfrm>
            <a:off x="2197100" y="2994025"/>
            <a:ext cx="754788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 C R  &amp;  T T S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1" name="Google Shape;91;p1"/>
          <p:cNvCxnSpPr/>
          <p:nvPr/>
        </p:nvCxnSpPr>
        <p:spPr>
          <a:xfrm>
            <a:off x="29484" y="4206875"/>
            <a:ext cx="2448000" cy="0"/>
          </a:xfrm>
          <a:prstGeom prst="straightConnector1">
            <a:avLst/>
          </a:prstGeom>
          <a:noFill/>
          <a:ln cap="flat" cmpd="sng" w="952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" name="Google Shape;92;p1"/>
          <p:cNvSpPr/>
          <p:nvPr/>
        </p:nvSpPr>
        <p:spPr>
          <a:xfrm>
            <a:off x="2537110" y="4076070"/>
            <a:ext cx="148149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팀장: </a:t>
            </a:r>
            <a:r>
              <a:rPr b="1" lang="ko-KR" sz="180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최예찬</a:t>
            </a:r>
            <a:endParaRPr b="1" i="0" sz="1800" u="none" cap="none" strike="noStrike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팀원: </a:t>
            </a:r>
            <a:r>
              <a:rPr b="0" i="0" lang="ko-KR" sz="1800" u="none" cap="none" strike="noStrike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김무진</a:t>
            </a:r>
            <a:endParaRPr b="0" i="0" sz="1800" u="none" cap="none" strike="noStrike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김태연</a:t>
            </a:r>
            <a:endParaRPr b="0" i="0" sz="1800" u="none" cap="none" strike="noStrike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황인우</a:t>
            </a:r>
            <a:endParaRPr b="0" i="0" sz="1800" u="none" cap="none" strike="noStrike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6285" y="4268364"/>
            <a:ext cx="2112645" cy="224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51315" y="4517591"/>
            <a:ext cx="2235536" cy="1567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16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0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Idea </a:t>
            </a: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behind </a:t>
            </a: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Object Detection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2" name="Google Shape;30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25" y="1559500"/>
            <a:ext cx="3273350" cy="318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ing_window_example.gif" id="303" name="Google Shape;30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6700" y="1559500"/>
            <a:ext cx="2259375" cy="33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0"/>
          <p:cNvSpPr txBox="1"/>
          <p:nvPr/>
        </p:nvSpPr>
        <p:spPr>
          <a:xfrm>
            <a:off x="478910" y="4844543"/>
            <a:ext cx="235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Pyramid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10"/>
          <p:cNvSpPr txBox="1"/>
          <p:nvPr/>
        </p:nvSpPr>
        <p:spPr>
          <a:xfrm>
            <a:off x="4337250" y="4912768"/>
            <a:ext cx="235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Sliding Window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10"/>
          <p:cNvSpPr/>
          <p:nvPr/>
        </p:nvSpPr>
        <p:spPr>
          <a:xfrm>
            <a:off x="3505200" y="2819400"/>
            <a:ext cx="749400" cy="8079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0070C0"/>
              </a:gs>
              <a:gs pos="50000">
                <a:srgbClr val="BDCAF0"/>
              </a:gs>
              <a:gs pos="100000">
                <a:srgbClr val="DEE4F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10"/>
          <p:cNvSpPr/>
          <p:nvPr/>
        </p:nvSpPr>
        <p:spPr>
          <a:xfrm>
            <a:off x="6722275" y="2819175"/>
            <a:ext cx="749400" cy="8079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0070C0"/>
              </a:gs>
              <a:gs pos="50000">
                <a:srgbClr val="BDCAF0"/>
              </a:gs>
              <a:gs pos="100000">
                <a:srgbClr val="DEE4F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8" name="Google Shape;30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2701" y="2542387"/>
            <a:ext cx="4789299" cy="12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0"/>
          <p:cNvSpPr txBox="1"/>
          <p:nvPr/>
        </p:nvSpPr>
        <p:spPr>
          <a:xfrm>
            <a:off x="8618212" y="4912768"/>
            <a:ext cx="235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Classification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0"/>
          <p:cNvSpPr/>
          <p:nvPr/>
        </p:nvSpPr>
        <p:spPr>
          <a:xfrm>
            <a:off x="3427050" y="5858050"/>
            <a:ext cx="905700" cy="7359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92AAE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0"/>
          <p:cNvSpPr/>
          <p:nvPr/>
        </p:nvSpPr>
        <p:spPr>
          <a:xfrm>
            <a:off x="4386701" y="5902150"/>
            <a:ext cx="2688300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Object Detection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99bf5a1cc_0_27"/>
          <p:cNvSpPr/>
          <p:nvPr/>
        </p:nvSpPr>
        <p:spPr>
          <a:xfrm>
            <a:off x="478516" y="390525"/>
            <a:ext cx="2038500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gd99bf5a1cc_0_27"/>
          <p:cNvSpPr/>
          <p:nvPr/>
        </p:nvSpPr>
        <p:spPr>
          <a:xfrm>
            <a:off x="597579" y="469105"/>
            <a:ext cx="485700" cy="485700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gd99bf5a1cc_0_27"/>
          <p:cNvSpPr/>
          <p:nvPr/>
        </p:nvSpPr>
        <p:spPr>
          <a:xfrm>
            <a:off x="2635930" y="390525"/>
            <a:ext cx="9077700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RCNN family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9" name="Google Shape;319;gd99bf5a1cc_0_27"/>
          <p:cNvPicPr preferRelativeResize="0"/>
          <p:nvPr/>
        </p:nvPicPr>
        <p:blipFill rotWithShape="1">
          <a:blip r:embed="rId3">
            <a:alphaModFix/>
          </a:blip>
          <a:srcRect b="9660" l="0" r="0" t="7489"/>
          <a:stretch/>
        </p:blipFill>
        <p:spPr>
          <a:xfrm>
            <a:off x="1193800" y="1232100"/>
            <a:ext cx="9804400" cy="45693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0" name="Google Shape;320;gd99bf5a1cc_0_27"/>
          <p:cNvGraphicFramePr/>
          <p:nvPr/>
        </p:nvGraphicFramePr>
        <p:xfrm>
          <a:off x="1462900" y="57753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{1A91EA30-D3B4-47F5-9B03-4CDEA9E45D25}</a:tableStyleId>
              </a:tblPr>
              <a:tblGrid>
                <a:gridCol w="1607225"/>
                <a:gridCol w="2692025"/>
                <a:gridCol w="2484500"/>
                <a:gridCol w="22109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핵심 개념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Selective Search + Classification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RoI Pooling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(or Adaptive Max Pooling)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RPN (Region Proposal Network)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11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RCNN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9" name="Google Shape;32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4955" y="1347536"/>
            <a:ext cx="7806296" cy="277294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1"/>
          <p:cNvSpPr/>
          <p:nvPr/>
        </p:nvSpPr>
        <p:spPr>
          <a:xfrm rot="-5400000">
            <a:off x="4187866" y="4182867"/>
            <a:ext cx="506744" cy="514987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0070C0"/>
              </a:gs>
              <a:gs pos="50000">
                <a:srgbClr val="BDCAF0"/>
              </a:gs>
              <a:gs pos="100000">
                <a:srgbClr val="DEE4F7"/>
              </a:gs>
            </a:gsLst>
            <a:lin ang="10800000" scaled="0"/>
          </a:gradFill>
          <a:ln cap="flat" cmpd="sng" w="12700">
            <a:solidFill>
              <a:srgbClr val="92AA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1" name="Google Shape;33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8654" y="4619654"/>
            <a:ext cx="4715125" cy="223834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1"/>
          <p:cNvSpPr txBox="1"/>
          <p:nvPr/>
        </p:nvSpPr>
        <p:spPr>
          <a:xfrm>
            <a:off x="6921500" y="4391050"/>
            <a:ext cx="4529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Selective Search Algorithm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Color: 색상 유사성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Texture: 질감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Size: 크기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Fill: BB와 Region들의 사이즈의 차이</a:t>
            </a:r>
            <a:endParaRPr/>
          </a:p>
        </p:txBody>
      </p:sp>
      <p:sp>
        <p:nvSpPr>
          <p:cNvPr id="333" name="Google Shape;333;p11"/>
          <p:cNvSpPr txBox="1"/>
          <p:nvPr/>
        </p:nvSpPr>
        <p:spPr>
          <a:xfrm>
            <a:off x="6921500" y="5993375"/>
            <a:ext cx="5036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ss = cv2.ximgproc.segmentation.\</a:t>
            </a:r>
            <a:endParaRPr sz="12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35560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4ED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createSelectiveSearchSegmentation</a:t>
            </a:r>
            <a:r>
              <a:rPr lang="ko-KR" sz="12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ss.</a:t>
            </a:r>
            <a:r>
              <a:rPr lang="ko-KR" sz="1200">
                <a:solidFill>
                  <a:srgbClr val="004ED0"/>
                </a:solidFill>
                <a:latin typeface="Courier New"/>
                <a:ea typeface="Courier New"/>
                <a:cs typeface="Courier New"/>
                <a:sym typeface="Courier New"/>
              </a:rPr>
              <a:t>setBaseImage</a:t>
            </a:r>
            <a:r>
              <a:rPr lang="ko-KR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(image)</a:t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3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13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p13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Fast RCNN (feature map extraction)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1" name="Google Shape;34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9221" y="1226219"/>
            <a:ext cx="6015789" cy="2534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jw15\OneDrive\바탕 화면\파이썬\팀 프로젝트\anchor\anchor1.PNG" id="342" name="Google Shape;34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1542" y="4247148"/>
            <a:ext cx="2457594" cy="23942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jw15\OneDrive\바탕 화면\파이썬\팀 프로젝트\anchor\feature_map2.PNG" id="343" name="Google Shape;343;p13"/>
          <p:cNvPicPr preferRelativeResize="0"/>
          <p:nvPr/>
        </p:nvPicPr>
        <p:blipFill rotWithShape="1">
          <a:blip r:embed="rId5">
            <a:alphaModFix/>
          </a:blip>
          <a:srcRect b="0" l="0" r="65026" t="0"/>
          <a:stretch/>
        </p:blipFill>
        <p:spPr>
          <a:xfrm>
            <a:off x="9240671" y="4132429"/>
            <a:ext cx="2490119" cy="246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0749" y="1515978"/>
            <a:ext cx="5497073" cy="50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3"/>
          <p:cNvSpPr/>
          <p:nvPr/>
        </p:nvSpPr>
        <p:spPr>
          <a:xfrm>
            <a:off x="8759867" y="5013046"/>
            <a:ext cx="506744" cy="514987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0070C0"/>
              </a:gs>
              <a:gs pos="50000">
                <a:srgbClr val="BDCAF0"/>
              </a:gs>
              <a:gs pos="100000">
                <a:srgbClr val="DEE4F7"/>
              </a:gs>
            </a:gsLst>
            <a:lin ang="10800000" scaled="0"/>
          </a:gradFill>
          <a:ln cap="flat" cmpd="sng" w="12700">
            <a:solidFill>
              <a:srgbClr val="92AA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252660" y="6220327"/>
            <a:ext cx="3970424" cy="31282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7" name="Google Shape;347;p13"/>
          <p:cNvCxnSpPr>
            <a:stCxn id="346" idx="3"/>
            <a:endCxn id="342" idx="1"/>
          </p:cNvCxnSpPr>
          <p:nvPr/>
        </p:nvCxnSpPr>
        <p:spPr>
          <a:xfrm flipH="1" rot="10800000">
            <a:off x="4223084" y="5444337"/>
            <a:ext cx="1888500" cy="932400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48" name="Google Shape;348;p13"/>
          <p:cNvSpPr/>
          <p:nvPr/>
        </p:nvSpPr>
        <p:spPr>
          <a:xfrm>
            <a:off x="252659" y="1479885"/>
            <a:ext cx="5438277" cy="31282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9" name="Google Shape;349;p13"/>
          <p:cNvCxnSpPr/>
          <p:nvPr/>
        </p:nvCxnSpPr>
        <p:spPr>
          <a:xfrm flipH="1">
            <a:off x="3741821" y="1804737"/>
            <a:ext cx="998621" cy="4307305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50" name="Google Shape;350;p13"/>
          <p:cNvSpPr/>
          <p:nvPr/>
        </p:nvSpPr>
        <p:spPr>
          <a:xfrm>
            <a:off x="5883438" y="1383632"/>
            <a:ext cx="3501194" cy="2237872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4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r>
            <a:endParaRPr sz="6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Fast RCNN (RoI pooling)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8" name="Google Shape;358;p14"/>
          <p:cNvGrpSpPr/>
          <p:nvPr/>
        </p:nvGrpSpPr>
        <p:grpSpPr>
          <a:xfrm>
            <a:off x="360954" y="1276087"/>
            <a:ext cx="6136174" cy="2310992"/>
            <a:chOff x="721894" y="2155823"/>
            <a:chExt cx="6629402" cy="2761372"/>
          </a:xfrm>
        </p:grpSpPr>
        <p:pic>
          <p:nvPicPr>
            <p:cNvPr id="359" name="Google Shape;359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894" y="2155823"/>
              <a:ext cx="6629402" cy="2761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14"/>
            <p:cNvSpPr/>
            <p:nvPr/>
          </p:nvSpPr>
          <p:spPr>
            <a:xfrm>
              <a:off x="4656216" y="2562726"/>
              <a:ext cx="767394" cy="1556096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descr="roi_pooling.gif" id="361" name="Google Shape;36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2727" y="2174708"/>
            <a:ext cx="5554578" cy="416593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4"/>
          <p:cNvSpPr txBox="1"/>
          <p:nvPr/>
        </p:nvSpPr>
        <p:spPr>
          <a:xfrm>
            <a:off x="516375" y="3896650"/>
            <a:ext cx="63888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예) 주어진 조건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●"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 x 8 Feature Map</a:t>
            </a:r>
            <a:endParaRPr sz="1200"/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●"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 x 5 Selective Search Roi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●"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원하는 사이즈: 2 x 2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AdaptiveMaxPooling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높이: 5 / 2 = 2.5 → 2   따라서, 2 와 3으로 나눔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가로: </a:t>
            </a: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 / 2 = 3.5 → 3   따라서, 3 과 4로 나눔 </a:t>
            </a:r>
            <a:endParaRPr sz="1200"/>
          </a:p>
        </p:txBody>
      </p:sp>
      <p:pic>
        <p:nvPicPr>
          <p:cNvPr id="363" name="Google Shape;3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1229" y="1460325"/>
            <a:ext cx="455295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99bf5a1cc_0_49"/>
          <p:cNvSpPr/>
          <p:nvPr/>
        </p:nvSpPr>
        <p:spPr>
          <a:xfrm>
            <a:off x="478516" y="390525"/>
            <a:ext cx="2038500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gd99bf5a1cc_0_49"/>
          <p:cNvSpPr/>
          <p:nvPr/>
        </p:nvSpPr>
        <p:spPr>
          <a:xfrm>
            <a:off x="597579" y="469105"/>
            <a:ext cx="485700" cy="485700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gd99bf5a1cc_0_49"/>
          <p:cNvSpPr/>
          <p:nvPr/>
        </p:nvSpPr>
        <p:spPr>
          <a:xfrm>
            <a:off x="2635930" y="390525"/>
            <a:ext cx="9077700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Faster RCNN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1" name="Google Shape;371;gd99bf5a1cc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25" y="1724025"/>
            <a:ext cx="11178975" cy="40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d99bf5a1cc_0_49"/>
          <p:cNvSpPr/>
          <p:nvPr/>
        </p:nvSpPr>
        <p:spPr>
          <a:xfrm>
            <a:off x="2270500" y="2487325"/>
            <a:ext cx="1889700" cy="2757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0" y="5947396"/>
            <a:ext cx="485776" cy="91060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5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15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15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Faster RCNN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1" name="Google Shape;3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15252"/>
            <a:ext cx="12080524" cy="482992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5"/>
          <p:cNvSpPr/>
          <p:nvPr/>
        </p:nvSpPr>
        <p:spPr>
          <a:xfrm>
            <a:off x="478525" y="1708475"/>
            <a:ext cx="6690900" cy="3772200"/>
          </a:xfrm>
          <a:prstGeom prst="rect">
            <a:avLst/>
          </a:prstGeom>
          <a:noFill/>
          <a:ln cap="flat" cmpd="sng" w="698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15"/>
          <p:cNvSpPr txBox="1"/>
          <p:nvPr/>
        </p:nvSpPr>
        <p:spPr>
          <a:xfrm>
            <a:off x="6537267" y="3988817"/>
            <a:ext cx="9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IOU 계산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15"/>
          <p:cNvSpPr txBox="1"/>
          <p:nvPr/>
        </p:nvSpPr>
        <p:spPr>
          <a:xfrm>
            <a:off x="10057350" y="2972975"/>
            <a:ext cx="148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NMS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(2000개로 축소)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p17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17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RPN (Anchor Box) 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jw15\OneDrive\바탕 화면\파이썬\팀 프로젝트\anchor\anchor1.PNG" id="392" name="Google Shape;3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0191" y="1380456"/>
            <a:ext cx="3471472" cy="33820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jw15\OneDrive\바탕 화면\파이썬\팀 프로젝트\anchor\anchorbox01.PNG" id="393" name="Google Shape;39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0100" y="1204433"/>
            <a:ext cx="4814394" cy="465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6425" y="4983163"/>
            <a:ext cx="6610350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7"/>
          <p:cNvSpPr/>
          <p:nvPr/>
        </p:nvSpPr>
        <p:spPr>
          <a:xfrm>
            <a:off x="5588668" y="2692400"/>
            <a:ext cx="888507" cy="65437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0070C0"/>
              </a:gs>
              <a:gs pos="50000">
                <a:srgbClr val="BDCAF0"/>
              </a:gs>
              <a:gs pos="100000">
                <a:srgbClr val="DEE4F7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17"/>
          <p:cNvSpPr txBox="1"/>
          <p:nvPr/>
        </p:nvSpPr>
        <p:spPr>
          <a:xfrm>
            <a:off x="7612650" y="5933550"/>
            <a:ext cx="54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Anchor points : 50 * 50 = 2500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6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16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16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Anchor Box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5" name="Google Shape;40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2049" y="1890713"/>
            <a:ext cx="4307753" cy="4281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jw15\OneDrive\바탕 화면\파이썬\팀 프로젝트\anchor\anchorbox02.PNG" id="406" name="Google Shape;40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841" y="1761372"/>
            <a:ext cx="4912059" cy="4670303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6"/>
          <p:cNvSpPr txBox="1"/>
          <p:nvPr/>
        </p:nvSpPr>
        <p:spPr>
          <a:xfrm>
            <a:off x="1404825" y="6216550"/>
            <a:ext cx="34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물체의 형태는 크기와 비율이 다양하다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jw15\OneDrive\바탕 화면\파이썬\팀 프로젝트\anchor\anchorbox01.PNG" id="412" name="Google Shape;4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4501" y="1115534"/>
            <a:ext cx="1921781" cy="185626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18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18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p18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Anchor Box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jw15\OneDrive\바탕 화면\파이썬\팀 프로젝트\anchor\anchorbox03.PNG" id="416" name="Google Shape;41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7146" y="2802807"/>
            <a:ext cx="3744354" cy="357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000" y="1355724"/>
            <a:ext cx="6623050" cy="5108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18"/>
          <p:cNvCxnSpPr/>
          <p:nvPr/>
        </p:nvCxnSpPr>
        <p:spPr>
          <a:xfrm flipH="1" rot="-5400000">
            <a:off x="6988142" y="3764450"/>
            <a:ext cx="1731600" cy="501900"/>
          </a:xfrm>
          <a:prstGeom prst="bentConnector2">
            <a:avLst/>
          </a:prstGeom>
          <a:noFill/>
          <a:ln cap="flat" cmpd="sng" w="603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19" name="Google Shape;419;p18"/>
          <p:cNvSpPr txBox="1"/>
          <p:nvPr/>
        </p:nvSpPr>
        <p:spPr>
          <a:xfrm>
            <a:off x="9410700" y="6350000"/>
            <a:ext cx="1587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13088 ea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18"/>
          <p:cNvSpPr/>
          <p:nvPr/>
        </p:nvSpPr>
        <p:spPr>
          <a:xfrm>
            <a:off x="748852" y="1355719"/>
            <a:ext cx="2090700" cy="647700"/>
          </a:xfrm>
          <a:prstGeom prst="rect">
            <a:avLst/>
          </a:prstGeom>
          <a:noFill/>
          <a:ln cap="flat" cmpd="sng" w="698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418359" y="1293262"/>
            <a:ext cx="11234967" cy="5564738"/>
          </a:xfrm>
          <a:prstGeom prst="round2SameRect">
            <a:avLst>
              <a:gd fmla="val 4800" name="adj1"/>
              <a:gd fmla="val 0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" u="none" cap="none" strike="noStrik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6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Table of Contents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4584867" y="1527509"/>
            <a:ext cx="3801000" cy="540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0066E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66E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Overview</a:t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-886999" y="1677917"/>
            <a:ext cx="2896272" cy="4867262"/>
          </a:xfrm>
          <a:prstGeom prst="arc">
            <a:avLst>
              <a:gd fmla="val 16127017" name="adj1"/>
              <a:gd fmla="val 5502075" name="adj2"/>
            </a:avLst>
          </a:prstGeom>
          <a:noFill/>
          <a:ln cap="flat" cmpd="sng" w="508000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2542684" y="1584030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sz="20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584867" y="2178042"/>
            <a:ext cx="3801000" cy="540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0066E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rgbClr val="0066EF"/>
                </a:solidFill>
                <a:latin typeface="Malgun Gothic"/>
                <a:ea typeface="Malgun Gothic"/>
                <a:cs typeface="Malgun Gothic"/>
                <a:sym typeface="Malgun Gothic"/>
              </a:rPr>
              <a:t>Localization / Detection</a:t>
            </a:r>
            <a:endParaRPr sz="1300"/>
          </a:p>
        </p:txBody>
      </p:sp>
      <p:sp>
        <p:nvSpPr>
          <p:cNvPr id="108" name="Google Shape;108;p2"/>
          <p:cNvSpPr/>
          <p:nvPr/>
        </p:nvSpPr>
        <p:spPr>
          <a:xfrm>
            <a:off x="2542684" y="2201729"/>
            <a:ext cx="485700" cy="485700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sz="20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5130297" y="2825262"/>
            <a:ext cx="3897300" cy="450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00EF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rgbClr val="0066EF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Segment by </a:t>
            </a:r>
            <a:r>
              <a:rPr b="1" lang="ko-KR" sz="2200">
                <a:solidFill>
                  <a:srgbClr val="0066EF"/>
                </a:solidFill>
                <a:latin typeface="Malgun Gothic"/>
                <a:ea typeface="Malgun Gothic"/>
                <a:cs typeface="Malgun Gothic"/>
                <a:sym typeface="Malgun Gothic"/>
              </a:rPr>
              <a:t>Histogram</a:t>
            </a:r>
            <a:endParaRPr b="1" sz="2200">
              <a:solidFill>
                <a:srgbClr val="0066E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3348800" y="2861670"/>
            <a:ext cx="485700" cy="450000"/>
          </a:xfrm>
          <a:prstGeom prst="ellipse">
            <a:avLst/>
          </a:prstGeom>
          <a:noFill/>
          <a:ln cap="flat" cmpd="sng" w="53975">
            <a:solidFill>
              <a:srgbClr val="00EF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b="1" sz="15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5194467" y="3362324"/>
            <a:ext cx="3801000" cy="450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00EF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rgbClr val="0066EF"/>
                </a:solidFill>
                <a:latin typeface="Malgun Gothic"/>
                <a:ea typeface="Malgun Gothic"/>
                <a:cs typeface="Malgun Gothic"/>
                <a:sym typeface="Malgun Gothic"/>
              </a:rPr>
              <a:t>RCNN Family</a:t>
            </a:r>
            <a:endParaRPr b="1" sz="2200">
              <a:solidFill>
                <a:srgbClr val="0066E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4584867" y="4583529"/>
            <a:ext cx="3801143" cy="59004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0066E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66E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Text Classification</a:t>
            </a:r>
            <a:endParaRPr/>
          </a:p>
        </p:txBody>
      </p:sp>
      <p:sp>
        <p:nvSpPr>
          <p:cNvPr id="113" name="Google Shape;113;p2"/>
          <p:cNvSpPr/>
          <p:nvPr/>
        </p:nvSpPr>
        <p:spPr>
          <a:xfrm>
            <a:off x="2542684" y="4596510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sz="20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2542684" y="5349630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sz="20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4584867" y="5347534"/>
            <a:ext cx="3801143" cy="59004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0066E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66EF"/>
                </a:solidFill>
                <a:latin typeface="Malgun Gothic"/>
                <a:ea typeface="Malgun Gothic"/>
                <a:cs typeface="Malgun Gothic"/>
                <a:sym typeface="Malgun Gothic"/>
              </a:rPr>
              <a:t>향후 과제</a:t>
            </a: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2542684" y="6102749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sz="20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4584867" y="6111541"/>
            <a:ext cx="3801143" cy="59004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0066E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66E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</a:t>
            </a:r>
            <a:endParaRPr/>
          </a:p>
        </p:txBody>
      </p:sp>
      <p:cxnSp>
        <p:nvCxnSpPr>
          <p:cNvPr id="118" name="Google Shape;118;p2"/>
          <p:cNvCxnSpPr>
            <a:stCxn id="108" idx="4"/>
          </p:cNvCxnSpPr>
          <p:nvPr/>
        </p:nvCxnSpPr>
        <p:spPr>
          <a:xfrm>
            <a:off x="2785534" y="2687429"/>
            <a:ext cx="9900" cy="1375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9" name="Google Shape;119;p2"/>
          <p:cNvCxnSpPr>
            <a:endCxn id="110" idx="2"/>
          </p:cNvCxnSpPr>
          <p:nvPr/>
        </p:nvCxnSpPr>
        <p:spPr>
          <a:xfrm flipH="1" rot="10800000">
            <a:off x="2791400" y="3086670"/>
            <a:ext cx="557400" cy="1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" name="Google Shape;120;p2"/>
          <p:cNvSpPr/>
          <p:nvPr/>
        </p:nvSpPr>
        <p:spPr>
          <a:xfrm>
            <a:off x="5194467" y="3932996"/>
            <a:ext cx="3801000" cy="450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00EF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66EF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</a:t>
            </a:r>
            <a:endParaRPr b="1" sz="2400">
              <a:solidFill>
                <a:srgbClr val="0066E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3348800" y="3356142"/>
            <a:ext cx="485700" cy="450000"/>
          </a:xfrm>
          <a:prstGeom prst="ellipse">
            <a:avLst/>
          </a:prstGeom>
          <a:noFill/>
          <a:ln cap="flat" cmpd="sng" w="53975">
            <a:solidFill>
              <a:srgbClr val="00EF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endParaRPr b="1" sz="15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2" name="Google Shape;122;p2"/>
          <p:cNvCxnSpPr>
            <a:endCxn id="121" idx="2"/>
          </p:cNvCxnSpPr>
          <p:nvPr/>
        </p:nvCxnSpPr>
        <p:spPr>
          <a:xfrm flipH="1" rot="10800000">
            <a:off x="2791400" y="3581142"/>
            <a:ext cx="557400" cy="1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" name="Google Shape;123;p2"/>
          <p:cNvSpPr/>
          <p:nvPr/>
        </p:nvSpPr>
        <p:spPr>
          <a:xfrm>
            <a:off x="3348800" y="3852270"/>
            <a:ext cx="485700" cy="450000"/>
          </a:xfrm>
          <a:prstGeom prst="ellipse">
            <a:avLst/>
          </a:prstGeom>
          <a:noFill/>
          <a:ln cap="flat" cmpd="sng" w="53975">
            <a:solidFill>
              <a:srgbClr val="00EF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c</a:t>
            </a:r>
            <a:endParaRPr b="1" sz="15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4" name="Google Shape;124;p2"/>
          <p:cNvCxnSpPr>
            <a:endCxn id="123" idx="2"/>
          </p:cNvCxnSpPr>
          <p:nvPr/>
        </p:nvCxnSpPr>
        <p:spPr>
          <a:xfrm flipH="1" rot="10800000">
            <a:off x="2791400" y="4077270"/>
            <a:ext cx="557400" cy="1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9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19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19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RPN output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9" name="Google Shape;4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9399" y="3122803"/>
            <a:ext cx="5473701" cy="260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9"/>
          <p:cNvPicPr preferRelativeResize="0"/>
          <p:nvPr/>
        </p:nvPicPr>
        <p:blipFill rotWithShape="1">
          <a:blip r:embed="rId4">
            <a:alphaModFix/>
          </a:blip>
          <a:srcRect b="0" l="0" r="0" t="21441"/>
          <a:stretch/>
        </p:blipFill>
        <p:spPr>
          <a:xfrm>
            <a:off x="152400" y="2997200"/>
            <a:ext cx="6439880" cy="3136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p19"/>
          <p:cNvCxnSpPr/>
          <p:nvPr/>
        </p:nvCxnSpPr>
        <p:spPr>
          <a:xfrm>
            <a:off x="6029350" y="3176925"/>
            <a:ext cx="1933800" cy="0"/>
          </a:xfrm>
          <a:prstGeom prst="straightConnector1">
            <a:avLst/>
          </a:prstGeom>
          <a:noFill/>
          <a:ln cap="flat" cmpd="sng" w="38100">
            <a:solidFill>
              <a:srgbClr val="0066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19"/>
          <p:cNvCxnSpPr/>
          <p:nvPr/>
        </p:nvCxnSpPr>
        <p:spPr>
          <a:xfrm>
            <a:off x="7982025" y="3158050"/>
            <a:ext cx="0" cy="924600"/>
          </a:xfrm>
          <a:prstGeom prst="straightConnector1">
            <a:avLst/>
          </a:prstGeom>
          <a:noFill/>
          <a:ln cap="flat" cmpd="sng" w="38100">
            <a:solidFill>
              <a:srgbClr val="0066E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3" name="Google Shape;4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063" y="1765288"/>
            <a:ext cx="648652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9"/>
          <p:cNvSpPr/>
          <p:nvPr/>
        </p:nvSpPr>
        <p:spPr>
          <a:xfrm>
            <a:off x="4142675" y="3007125"/>
            <a:ext cx="301800" cy="37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9"/>
          <p:cNvSpPr/>
          <p:nvPr/>
        </p:nvSpPr>
        <p:spPr>
          <a:xfrm>
            <a:off x="7739175" y="4395275"/>
            <a:ext cx="544800" cy="262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6" name="Google Shape;436;p19"/>
          <p:cNvCxnSpPr/>
          <p:nvPr/>
        </p:nvCxnSpPr>
        <p:spPr>
          <a:xfrm>
            <a:off x="7982025" y="5602750"/>
            <a:ext cx="1933800" cy="0"/>
          </a:xfrm>
          <a:prstGeom prst="straightConnector1">
            <a:avLst/>
          </a:prstGeom>
          <a:noFill/>
          <a:ln cap="flat" cmpd="sng" w="38100">
            <a:solidFill>
              <a:srgbClr val="0066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19"/>
          <p:cNvCxnSpPr/>
          <p:nvPr/>
        </p:nvCxnSpPr>
        <p:spPr>
          <a:xfrm rot="10800000">
            <a:off x="9934725" y="5271075"/>
            <a:ext cx="0" cy="358500"/>
          </a:xfrm>
          <a:prstGeom prst="straightConnector1">
            <a:avLst/>
          </a:prstGeom>
          <a:noFill/>
          <a:ln cap="flat" cmpd="sng" w="38100">
            <a:solidFill>
              <a:srgbClr val="0066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19"/>
          <p:cNvCxnSpPr/>
          <p:nvPr/>
        </p:nvCxnSpPr>
        <p:spPr>
          <a:xfrm>
            <a:off x="6255725" y="5141875"/>
            <a:ext cx="1716900" cy="0"/>
          </a:xfrm>
          <a:prstGeom prst="straightConnector1">
            <a:avLst/>
          </a:prstGeom>
          <a:noFill/>
          <a:ln cap="flat" cmpd="sng" w="38100">
            <a:solidFill>
              <a:srgbClr val="0066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19"/>
          <p:cNvCxnSpPr/>
          <p:nvPr/>
        </p:nvCxnSpPr>
        <p:spPr>
          <a:xfrm rot="10800000">
            <a:off x="7971800" y="5129775"/>
            <a:ext cx="0" cy="499800"/>
          </a:xfrm>
          <a:prstGeom prst="straightConnector1">
            <a:avLst/>
          </a:prstGeom>
          <a:noFill/>
          <a:ln cap="flat" cmpd="sng" w="38100">
            <a:solidFill>
              <a:srgbClr val="0066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19"/>
          <p:cNvCxnSpPr/>
          <p:nvPr/>
        </p:nvCxnSpPr>
        <p:spPr>
          <a:xfrm>
            <a:off x="6265175" y="4478725"/>
            <a:ext cx="0" cy="688500"/>
          </a:xfrm>
          <a:prstGeom prst="straightConnector1">
            <a:avLst/>
          </a:prstGeom>
          <a:noFill/>
          <a:ln cap="flat" cmpd="sng" w="38100">
            <a:solidFill>
              <a:srgbClr val="0066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p19"/>
          <p:cNvSpPr/>
          <p:nvPr/>
        </p:nvSpPr>
        <p:spPr>
          <a:xfrm>
            <a:off x="3359725" y="4191000"/>
            <a:ext cx="1227600" cy="28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9"/>
          <p:cNvSpPr/>
          <p:nvPr/>
        </p:nvSpPr>
        <p:spPr>
          <a:xfrm>
            <a:off x="9747550" y="4998025"/>
            <a:ext cx="649500" cy="28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9"/>
          <p:cNvSpPr txBox="1"/>
          <p:nvPr/>
        </p:nvSpPr>
        <p:spPr>
          <a:xfrm>
            <a:off x="130600" y="1442550"/>
            <a:ext cx="54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파이토치 문법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19"/>
          <p:cNvSpPr/>
          <p:nvPr/>
        </p:nvSpPr>
        <p:spPr>
          <a:xfrm>
            <a:off x="3359725" y="5353425"/>
            <a:ext cx="1227600" cy="28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9"/>
          <p:cNvSpPr/>
          <p:nvPr/>
        </p:nvSpPr>
        <p:spPr>
          <a:xfrm>
            <a:off x="9747550" y="4043675"/>
            <a:ext cx="649500" cy="28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6" name="Google Shape;446;p19"/>
          <p:cNvCxnSpPr/>
          <p:nvPr/>
        </p:nvCxnSpPr>
        <p:spPr>
          <a:xfrm rot="10800000">
            <a:off x="6112850" y="3329950"/>
            <a:ext cx="3933600" cy="0"/>
          </a:xfrm>
          <a:prstGeom prst="straightConnector1">
            <a:avLst/>
          </a:prstGeom>
          <a:noFill/>
          <a:ln cap="flat" cmpd="sng" w="38100">
            <a:solidFill>
              <a:srgbClr val="0066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19"/>
          <p:cNvCxnSpPr/>
          <p:nvPr/>
        </p:nvCxnSpPr>
        <p:spPr>
          <a:xfrm>
            <a:off x="10046450" y="3339375"/>
            <a:ext cx="18900" cy="339600"/>
          </a:xfrm>
          <a:prstGeom prst="straightConnector1">
            <a:avLst/>
          </a:prstGeom>
          <a:noFill/>
          <a:ln cap="flat" cmpd="sng" w="38100">
            <a:solidFill>
              <a:srgbClr val="0066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19"/>
          <p:cNvCxnSpPr/>
          <p:nvPr/>
        </p:nvCxnSpPr>
        <p:spPr>
          <a:xfrm rot="10800000">
            <a:off x="6131750" y="3358200"/>
            <a:ext cx="0" cy="2056500"/>
          </a:xfrm>
          <a:prstGeom prst="straightConnector1">
            <a:avLst/>
          </a:prstGeom>
          <a:noFill/>
          <a:ln cap="flat" cmpd="sng" w="38100">
            <a:solidFill>
              <a:srgbClr val="0066E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0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20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20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RPN – Loss Function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7" name="Google Shape;45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199" y="1181100"/>
            <a:ext cx="9739187" cy="567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5075" y="5357350"/>
            <a:ext cx="3035300" cy="1409247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20"/>
          <p:cNvSpPr/>
          <p:nvPr/>
        </p:nvSpPr>
        <p:spPr>
          <a:xfrm>
            <a:off x="939800" y="1206500"/>
            <a:ext cx="9639300" cy="317500"/>
          </a:xfrm>
          <a:prstGeom prst="rect">
            <a:avLst/>
          </a:prstGeom>
          <a:noFill/>
          <a:ln cap="flat" cmpd="sng" w="539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p20"/>
          <p:cNvSpPr/>
          <p:nvPr/>
        </p:nvSpPr>
        <p:spPr>
          <a:xfrm>
            <a:off x="939800" y="4386475"/>
            <a:ext cx="8474700" cy="604500"/>
          </a:xfrm>
          <a:prstGeom prst="rect">
            <a:avLst/>
          </a:prstGeom>
          <a:noFill/>
          <a:ln cap="flat" cmpd="sng" w="539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20"/>
          <p:cNvSpPr/>
          <p:nvPr/>
        </p:nvSpPr>
        <p:spPr>
          <a:xfrm>
            <a:off x="939800" y="6241000"/>
            <a:ext cx="5682300" cy="317400"/>
          </a:xfrm>
          <a:prstGeom prst="rect">
            <a:avLst/>
          </a:prstGeom>
          <a:noFill/>
          <a:ln cap="flat" cmpd="sng" w="539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2" name="Google Shape;462;p20"/>
          <p:cNvCxnSpPr/>
          <p:nvPr/>
        </p:nvCxnSpPr>
        <p:spPr>
          <a:xfrm>
            <a:off x="3716467" y="1451625"/>
            <a:ext cx="641700" cy="274800"/>
          </a:xfrm>
          <a:prstGeom prst="bentConnector3">
            <a:avLst>
              <a:gd fmla="val 40" name="adj1"/>
            </a:avLst>
          </a:prstGeom>
          <a:noFill/>
          <a:ln cap="flat" cmpd="sng" w="603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63" name="Google Shape;463;p20"/>
          <p:cNvSpPr/>
          <p:nvPr/>
        </p:nvSpPr>
        <p:spPr>
          <a:xfrm>
            <a:off x="4424200" y="1603650"/>
            <a:ext cx="1603800" cy="39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 ~ 1 사이</a:t>
            </a:r>
            <a:endParaRPr/>
          </a:p>
        </p:txBody>
      </p:sp>
      <p:pic>
        <p:nvPicPr>
          <p:cNvPr id="464" name="Google Shape;464;p20"/>
          <p:cNvPicPr preferRelativeResize="0"/>
          <p:nvPr/>
        </p:nvPicPr>
        <p:blipFill rotWithShape="1">
          <a:blip r:embed="rId5">
            <a:alphaModFix/>
          </a:blip>
          <a:srcRect b="0" l="0" r="10873" t="0"/>
          <a:stretch/>
        </p:blipFill>
        <p:spPr>
          <a:xfrm>
            <a:off x="6650909" y="2881725"/>
            <a:ext cx="3079500" cy="13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0"/>
          <p:cNvPicPr preferRelativeResize="0"/>
          <p:nvPr/>
        </p:nvPicPr>
        <p:blipFill rotWithShape="1">
          <a:blip r:embed="rId6">
            <a:alphaModFix/>
          </a:blip>
          <a:srcRect b="10120" l="4707" r="0" t="0"/>
          <a:stretch/>
        </p:blipFill>
        <p:spPr>
          <a:xfrm>
            <a:off x="9654200" y="2881725"/>
            <a:ext cx="2461601" cy="13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20"/>
          <p:cNvSpPr txBox="1"/>
          <p:nvPr/>
        </p:nvSpPr>
        <p:spPr>
          <a:xfrm>
            <a:off x="7942825" y="2266125"/>
            <a:ext cx="42492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AutoNum type="arabicPeriod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Outlier에 덜 민감하면서도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AutoNum type="arabicPeriod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L1 보다 정답의 범위를 넓이기 위해 (관대)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1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p21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p21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RPN output (1x1 Conv)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4" name="Google Shape;47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2389" y="1394674"/>
            <a:ext cx="8088312" cy="49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1"/>
          <p:cNvPicPr preferRelativeResize="0"/>
          <p:nvPr/>
        </p:nvPicPr>
        <p:blipFill rotWithShape="1">
          <a:blip r:embed="rId4">
            <a:alphaModFix/>
          </a:blip>
          <a:srcRect b="68783" l="0" r="0" t="0"/>
          <a:stretch/>
        </p:blipFill>
        <p:spPr>
          <a:xfrm>
            <a:off x="1168400" y="3045090"/>
            <a:ext cx="1422400" cy="113321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1"/>
          <p:cNvSpPr/>
          <p:nvPr/>
        </p:nvSpPr>
        <p:spPr>
          <a:xfrm>
            <a:off x="2743868" y="3276600"/>
            <a:ext cx="888507" cy="65437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0070C0"/>
              </a:gs>
              <a:gs pos="50000">
                <a:srgbClr val="BDCAF0"/>
              </a:gs>
              <a:gs pos="100000">
                <a:srgbClr val="DEE4F7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21"/>
          <p:cNvSpPr txBox="1"/>
          <p:nvPr/>
        </p:nvSpPr>
        <p:spPr>
          <a:xfrm>
            <a:off x="559075" y="4453975"/>
            <a:ext cx="3540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Malgun Gothic"/>
                <a:ea typeface="Malgun Gothic"/>
                <a:cs typeface="Malgun Gothic"/>
                <a:sym typeface="Malgun Gothic"/>
              </a:rPr>
              <a:t>Pointwise Convolution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AutoNum type="arabicPeriod"/>
            </a:pPr>
            <a:r>
              <a:rPr lang="ko-KR" sz="1700">
                <a:latin typeface="Malgun Gothic"/>
                <a:ea typeface="Malgun Gothic"/>
                <a:cs typeface="Malgun Gothic"/>
                <a:sym typeface="Malgun Gothic"/>
              </a:rPr>
              <a:t>채널 수 조절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AutoNum type="arabicPeriod"/>
            </a:pPr>
            <a:r>
              <a:rPr lang="ko-KR" sz="1700">
                <a:latin typeface="Malgun Gothic"/>
                <a:ea typeface="Malgun Gothic"/>
                <a:cs typeface="Malgun Gothic"/>
                <a:sym typeface="Malgun Gothic"/>
              </a:rPr>
              <a:t>연산량 감소 (efficient)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2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3" name="Google Shape;483;p22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22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p22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Proposal target layer (NMS)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5" name="Google Shape;4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106" y="1802408"/>
            <a:ext cx="8461765" cy="3429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4425" y="1802400"/>
            <a:ext cx="3457575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2"/>
          <p:cNvSpPr txBox="1"/>
          <p:nvPr/>
        </p:nvSpPr>
        <p:spPr>
          <a:xfrm>
            <a:off x="445175" y="5362150"/>
            <a:ext cx="9780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lgun Gothic"/>
              <a:buAutoNum type="arabicPeriod"/>
            </a:pP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RPN classifier score 상위 2000개 미만인 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bounding box는 suppress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lgun Gothic"/>
              <a:buAutoNum type="arabicPeriod"/>
            </a:pP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이후 RoI Pooling부터는 Fast RCNN과 동일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8" name="Google Shape;48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8451" y="4883126"/>
            <a:ext cx="5243725" cy="19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2"/>
          <p:cNvSpPr/>
          <p:nvPr/>
        </p:nvSpPr>
        <p:spPr>
          <a:xfrm>
            <a:off x="10007450" y="4826700"/>
            <a:ext cx="2224800" cy="197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0" name="Google Shape;490;p22"/>
          <p:cNvCxnSpPr>
            <a:endCxn id="489" idx="1"/>
          </p:cNvCxnSpPr>
          <p:nvPr/>
        </p:nvCxnSpPr>
        <p:spPr>
          <a:xfrm flipH="1" rot="10800000">
            <a:off x="5758550" y="5814150"/>
            <a:ext cx="4248900" cy="354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3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6" name="Google Shape;496;p23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p23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Faster RCNN for Text Detection (Data Generation)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p23"/>
          <p:cNvSpPr txBox="1"/>
          <p:nvPr/>
        </p:nvSpPr>
        <p:spPr>
          <a:xfrm>
            <a:off x="2637601" y="1419650"/>
            <a:ext cx="555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IBM generator (</a:t>
            </a:r>
            <a:r>
              <a:rPr b="1" lang="ko-KR" sz="1800">
                <a:latin typeface="Malgun Gothic"/>
                <a:ea typeface="Malgun Gothic"/>
                <a:cs typeface="Malgun Gothic"/>
                <a:sym typeface="Malgun Gothic"/>
              </a:rPr>
              <a:t>재료들)</a:t>
            </a:r>
            <a:endParaRPr b="1"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final_project\FRCNN_HEW\images_\test_hangul-images\hangul_9.png" id="499" name="Google Shape;49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0924" y="2758632"/>
            <a:ext cx="2668892" cy="3366167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0" name="Google Shape;500;p23"/>
          <p:cNvSpPr txBox="1"/>
          <p:nvPr/>
        </p:nvSpPr>
        <p:spPr>
          <a:xfrm>
            <a:off x="5916167" y="2116592"/>
            <a:ext cx="148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 No</a:t>
            </a:r>
            <a:r>
              <a:rPr b="1" lang="ko-KR" sz="1800">
                <a:latin typeface="Malgun Gothic"/>
                <a:ea typeface="Malgun Gothic"/>
                <a:cs typeface="Malgun Gothic"/>
                <a:sym typeface="Malgun Gothic"/>
              </a:rPr>
              <a:t>is</a:t>
            </a:r>
            <a:r>
              <a:rPr b="1"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e_1 ]</a:t>
            </a:r>
            <a:endParaRPr b="1"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final_project\FRCNN_HEW\noise\paper_texture.png" id="501" name="Google Shape;50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300047" y="3221284"/>
            <a:ext cx="2735461" cy="1810157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2" name="Google Shape;502;p23"/>
          <p:cNvSpPr txBox="1"/>
          <p:nvPr/>
        </p:nvSpPr>
        <p:spPr>
          <a:xfrm>
            <a:off x="8195795" y="2150120"/>
            <a:ext cx="148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 No</a:t>
            </a:r>
            <a:r>
              <a:rPr b="1" lang="ko-KR" sz="1800">
                <a:latin typeface="Malgun Gothic"/>
                <a:ea typeface="Malgun Gothic"/>
                <a:cs typeface="Malgun Gothic"/>
                <a:sym typeface="Malgun Gothic"/>
              </a:rPr>
              <a:t>is</a:t>
            </a:r>
            <a:r>
              <a:rPr b="1"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e_2 ]</a:t>
            </a:r>
            <a:endParaRPr b="1"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final_project\FRCNN_HEW\noise\noise3.PNG" id="503" name="Google Shape;50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4653" y="2758632"/>
            <a:ext cx="1179533" cy="1117275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final_project\FRCNN_HEW\noise\noise5.PNG" id="504" name="Google Shape;504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97598" y="4081979"/>
            <a:ext cx="1065718" cy="432154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5" name="Google Shape;505;p23"/>
          <p:cNvSpPr/>
          <p:nvPr/>
        </p:nvSpPr>
        <p:spPr>
          <a:xfrm>
            <a:off x="9439065" y="3951703"/>
            <a:ext cx="49500" cy="50400"/>
          </a:xfrm>
          <a:prstGeom prst="ellipse">
            <a:avLst/>
          </a:prstGeom>
          <a:solidFill>
            <a:srgbClr val="0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23"/>
          <p:cNvSpPr/>
          <p:nvPr/>
        </p:nvSpPr>
        <p:spPr>
          <a:xfrm>
            <a:off x="9751947" y="3951703"/>
            <a:ext cx="49500" cy="50400"/>
          </a:xfrm>
          <a:prstGeom prst="ellipse">
            <a:avLst/>
          </a:prstGeom>
          <a:solidFill>
            <a:srgbClr val="0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7" name="Google Shape;507;p23"/>
          <p:cNvSpPr/>
          <p:nvPr/>
        </p:nvSpPr>
        <p:spPr>
          <a:xfrm>
            <a:off x="10015165" y="3951703"/>
            <a:ext cx="49500" cy="50400"/>
          </a:xfrm>
          <a:prstGeom prst="ellipse">
            <a:avLst/>
          </a:prstGeom>
          <a:solidFill>
            <a:srgbClr val="0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p23"/>
          <p:cNvSpPr txBox="1"/>
          <p:nvPr/>
        </p:nvSpPr>
        <p:spPr>
          <a:xfrm>
            <a:off x="3361007" y="2116592"/>
            <a:ext cx="146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 Dataset ]</a:t>
            </a:r>
            <a:endParaRPr b="1"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final_project\FRCNN_HEW\images_\train_hangul-images\hangul_1.png" id="509" name="Google Shape;509;p23"/>
          <p:cNvPicPr preferRelativeResize="0"/>
          <p:nvPr/>
        </p:nvPicPr>
        <p:blipFill rotWithShape="1">
          <a:blip r:embed="rId7">
            <a:alphaModFix/>
          </a:blip>
          <a:srcRect b="43790" l="60589" r="4558" t="32276"/>
          <a:stretch/>
        </p:blipFill>
        <p:spPr>
          <a:xfrm>
            <a:off x="7405330" y="5029318"/>
            <a:ext cx="1648856" cy="1153432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0" name="Google Shape;510;p23"/>
          <p:cNvSpPr txBox="1"/>
          <p:nvPr/>
        </p:nvSpPr>
        <p:spPr>
          <a:xfrm>
            <a:off x="7483551" y="4670449"/>
            <a:ext cx="120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 No</a:t>
            </a: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is</a:t>
            </a: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e_3 ]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d9a54310e3_0_29"/>
          <p:cNvSpPr/>
          <p:nvPr/>
        </p:nvSpPr>
        <p:spPr>
          <a:xfrm>
            <a:off x="478516" y="390525"/>
            <a:ext cx="2038500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gd9a54310e3_0_29"/>
          <p:cNvSpPr/>
          <p:nvPr/>
        </p:nvSpPr>
        <p:spPr>
          <a:xfrm>
            <a:off x="597579" y="469105"/>
            <a:ext cx="485700" cy="485700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24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gd9a54310e3_0_29"/>
          <p:cNvSpPr/>
          <p:nvPr/>
        </p:nvSpPr>
        <p:spPr>
          <a:xfrm>
            <a:off x="2635930" y="390525"/>
            <a:ext cx="9077700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Faster RCNN for Text Detection (Data Generation)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gd9a54310e3_0_29"/>
          <p:cNvSpPr txBox="1"/>
          <p:nvPr/>
        </p:nvSpPr>
        <p:spPr>
          <a:xfrm>
            <a:off x="2522475" y="1458850"/>
            <a:ext cx="310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IBM generator (</a:t>
            </a:r>
            <a:r>
              <a:rPr b="1" lang="ko-KR" sz="1800">
                <a:latin typeface="Malgun Gothic"/>
                <a:ea typeface="Malgun Gothic"/>
                <a:cs typeface="Malgun Gothic"/>
                <a:sym typeface="Malgun Gothic"/>
              </a:rPr>
              <a:t>결과물)</a:t>
            </a:r>
            <a:endParaRPr b="1"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final_project\FRCNN_HEW\images_\train_hangul-images\hangul_1.png" id="519" name="Google Shape;519;gd9a54310e3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4268" y="2221775"/>
            <a:ext cx="3606780" cy="3744923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tykim\Desktop\캡쳐\20210512_152311.jpg" id="520" name="Google Shape;520;gd9a54310e3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6236" y="1114425"/>
            <a:ext cx="3917039" cy="544375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d9a54310e3_0_29"/>
          <p:cNvSpPr txBox="1"/>
          <p:nvPr/>
        </p:nvSpPr>
        <p:spPr>
          <a:xfrm>
            <a:off x="2498675" y="5913175"/>
            <a:ext cx="3917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latin typeface="Malgun Gothic"/>
                <a:ea typeface="Malgun Gothic"/>
                <a:cs typeface="Malgun Gothic"/>
                <a:sym typeface="Malgun Gothic"/>
              </a:rPr>
              <a:t>X data </a:t>
            </a:r>
            <a:endParaRPr b="1" sz="2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Malgun Gothic"/>
                <a:ea typeface="Malgun Gothic"/>
                <a:cs typeface="Malgun Gothic"/>
                <a:sym typeface="Malgun Gothic"/>
              </a:rPr>
              <a:t>(train: 68276; test: 7500)</a:t>
            </a:r>
            <a:endParaRPr b="1"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gd9a54310e3_0_29"/>
          <p:cNvSpPr txBox="1"/>
          <p:nvPr/>
        </p:nvSpPr>
        <p:spPr>
          <a:xfrm>
            <a:off x="8872625" y="6141780"/>
            <a:ext cx="192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latin typeface="Malgun Gothic"/>
                <a:ea typeface="Malgun Gothic"/>
                <a:cs typeface="Malgun Gothic"/>
                <a:sym typeface="Malgun Gothic"/>
              </a:rPr>
              <a:t>y</a:t>
            </a:r>
            <a:r>
              <a:rPr b="1" lang="ko-KR" sz="2600">
                <a:latin typeface="Malgun Gothic"/>
                <a:ea typeface="Malgun Gothic"/>
                <a:cs typeface="Malgun Gothic"/>
                <a:sym typeface="Malgun Gothic"/>
              </a:rPr>
              <a:t> data</a:t>
            </a:r>
            <a:endParaRPr b="1" sz="2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d9a54310e3_0_55"/>
          <p:cNvSpPr/>
          <p:nvPr/>
        </p:nvSpPr>
        <p:spPr>
          <a:xfrm>
            <a:off x="478516" y="390525"/>
            <a:ext cx="2038500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gd9a54310e3_0_55"/>
          <p:cNvSpPr/>
          <p:nvPr/>
        </p:nvSpPr>
        <p:spPr>
          <a:xfrm>
            <a:off x="597579" y="469105"/>
            <a:ext cx="485700" cy="485700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gd9a54310e3_0_55"/>
          <p:cNvSpPr/>
          <p:nvPr/>
        </p:nvSpPr>
        <p:spPr>
          <a:xfrm>
            <a:off x="2635930" y="390525"/>
            <a:ext cx="9077700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Faster RCNN for Text Detection (Data Generation)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0" name="Google Shape;530;gd9a54310e3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2200" y="1931239"/>
            <a:ext cx="5724773" cy="445216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d9a54310e3_0_55"/>
          <p:cNvSpPr txBox="1"/>
          <p:nvPr/>
        </p:nvSpPr>
        <p:spPr>
          <a:xfrm>
            <a:off x="1779697" y="1268875"/>
            <a:ext cx="630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Malgun Gothic"/>
                <a:ea typeface="Malgun Gothic"/>
                <a:cs typeface="Malgun Gothic"/>
                <a:sym typeface="Malgun Gothic"/>
              </a:rPr>
              <a:t>텍스트 사이즈 및 좌표 랜덤화</a:t>
            </a:r>
            <a:endParaRPr b="1"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gd9a54310e3_0_55"/>
          <p:cNvSpPr/>
          <p:nvPr/>
        </p:nvSpPr>
        <p:spPr>
          <a:xfrm>
            <a:off x="2453569" y="3124897"/>
            <a:ext cx="5153400" cy="1523400"/>
          </a:xfrm>
          <a:prstGeom prst="roundRect">
            <a:avLst>
              <a:gd fmla="val 5549" name="adj"/>
            </a:avLst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gd9a54310e3_0_55"/>
          <p:cNvSpPr txBox="1"/>
          <p:nvPr/>
        </p:nvSpPr>
        <p:spPr>
          <a:xfrm>
            <a:off x="8085093" y="3236119"/>
            <a:ext cx="163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좌표 임의부여</a:t>
            </a:r>
            <a:endParaRPr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4" name="Google Shape;534;gd9a54310e3_0_55"/>
          <p:cNvCxnSpPr>
            <a:endCxn id="533" idx="1"/>
          </p:cNvCxnSpPr>
          <p:nvPr/>
        </p:nvCxnSpPr>
        <p:spPr>
          <a:xfrm>
            <a:off x="7607193" y="3405469"/>
            <a:ext cx="4779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gd9a54310e3_0_55"/>
          <p:cNvSpPr txBox="1"/>
          <p:nvPr/>
        </p:nvSpPr>
        <p:spPr>
          <a:xfrm>
            <a:off x="8085093" y="4851130"/>
            <a:ext cx="295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겹침 방지</a:t>
            </a:r>
            <a:endParaRPr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dis1 = text 1, 2의 거리계산</a:t>
            </a:r>
            <a:endParaRPr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text 간 좌표 겹침 방지</a:t>
            </a:r>
            <a:endParaRPr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6" name="Google Shape;536;gd9a54310e3_0_55"/>
          <p:cNvCxnSpPr>
            <a:stCxn id="537" idx="3"/>
            <a:endCxn id="535" idx="1"/>
          </p:cNvCxnSpPr>
          <p:nvPr/>
        </p:nvCxnSpPr>
        <p:spPr>
          <a:xfrm>
            <a:off x="5411869" y="5076868"/>
            <a:ext cx="2673300" cy="3129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7" name="Google Shape;537;gd9a54310e3_0_55"/>
          <p:cNvSpPr/>
          <p:nvPr/>
        </p:nvSpPr>
        <p:spPr>
          <a:xfrm>
            <a:off x="2453569" y="4648318"/>
            <a:ext cx="2958300" cy="857100"/>
          </a:xfrm>
          <a:prstGeom prst="roundRect">
            <a:avLst>
              <a:gd fmla="val 5549" name="adj"/>
            </a:avLst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9a54310e3_0_75"/>
          <p:cNvSpPr/>
          <p:nvPr/>
        </p:nvSpPr>
        <p:spPr>
          <a:xfrm>
            <a:off x="478516" y="390525"/>
            <a:ext cx="2038500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gd9a54310e3_0_75"/>
          <p:cNvSpPr/>
          <p:nvPr/>
        </p:nvSpPr>
        <p:spPr>
          <a:xfrm>
            <a:off x="597579" y="469105"/>
            <a:ext cx="485700" cy="485700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26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gd9a54310e3_0_75"/>
          <p:cNvSpPr/>
          <p:nvPr/>
        </p:nvSpPr>
        <p:spPr>
          <a:xfrm>
            <a:off x="2635930" y="390525"/>
            <a:ext cx="9077700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2-3. Faster RCNN for Text Detection (Data Generation)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gd9a54310e3_0_75"/>
          <p:cNvSpPr txBox="1"/>
          <p:nvPr/>
        </p:nvSpPr>
        <p:spPr>
          <a:xfrm>
            <a:off x="2067522" y="1294550"/>
            <a:ext cx="613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텍스트 폰트 추가, 그리기</a:t>
            </a:r>
            <a:endParaRPr b="1"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46" name="Google Shape;546;gd9a54310e3_0_75"/>
          <p:cNvGrpSpPr/>
          <p:nvPr/>
        </p:nvGrpSpPr>
        <p:grpSpPr>
          <a:xfrm>
            <a:off x="2198542" y="1816232"/>
            <a:ext cx="5462528" cy="4834871"/>
            <a:chOff x="1658453" y="1257200"/>
            <a:chExt cx="4475647" cy="4128839"/>
          </a:xfrm>
        </p:grpSpPr>
        <p:pic>
          <p:nvPicPr>
            <p:cNvPr id="547" name="Google Shape;547;gd9a54310e3_0_75"/>
            <p:cNvPicPr preferRelativeResize="0"/>
            <p:nvPr/>
          </p:nvPicPr>
          <p:blipFill rotWithShape="1">
            <a:blip r:embed="rId3">
              <a:alphaModFix/>
            </a:blip>
            <a:srcRect b="0" l="0" r="11418" t="0"/>
            <a:stretch/>
          </p:blipFill>
          <p:spPr>
            <a:xfrm>
              <a:off x="1658453" y="1257200"/>
              <a:ext cx="4475647" cy="4128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gd9a54310e3_0_75"/>
            <p:cNvPicPr preferRelativeResize="0"/>
            <p:nvPr/>
          </p:nvPicPr>
          <p:blipFill rotWithShape="1">
            <a:blip r:embed="rId4">
              <a:alphaModFix/>
            </a:blip>
            <a:srcRect b="67700" l="64952" r="11419" t="29076"/>
            <a:stretch/>
          </p:blipFill>
          <p:spPr>
            <a:xfrm rot="5400000">
              <a:off x="1735239" y="1720111"/>
              <a:ext cx="133366" cy="748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9" name="Google Shape;549;gd9a54310e3_0_75"/>
          <p:cNvSpPr/>
          <p:nvPr/>
        </p:nvSpPr>
        <p:spPr>
          <a:xfrm>
            <a:off x="2327967" y="3690315"/>
            <a:ext cx="3779100" cy="1264800"/>
          </a:xfrm>
          <a:prstGeom prst="roundRect">
            <a:avLst>
              <a:gd fmla="val 5549" name="adj"/>
            </a:avLst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gd9a54310e3_0_75"/>
          <p:cNvSpPr/>
          <p:nvPr/>
        </p:nvSpPr>
        <p:spPr>
          <a:xfrm>
            <a:off x="2327967" y="2451561"/>
            <a:ext cx="5008500" cy="1180500"/>
          </a:xfrm>
          <a:prstGeom prst="roundRect">
            <a:avLst>
              <a:gd fmla="val 5549" name="adj"/>
            </a:avLst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gd9a54310e3_0_75"/>
          <p:cNvSpPr txBox="1"/>
          <p:nvPr/>
        </p:nvSpPr>
        <p:spPr>
          <a:xfrm>
            <a:off x="8039633" y="2861623"/>
            <a:ext cx="196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글자 폰트, 사이즈</a:t>
            </a:r>
            <a:endParaRPr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gd9a54310e3_0_75"/>
          <p:cNvSpPr txBox="1"/>
          <p:nvPr/>
        </p:nvSpPr>
        <p:spPr>
          <a:xfrm>
            <a:off x="8060951" y="4111939"/>
            <a:ext cx="201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Image에 text 추가</a:t>
            </a:r>
            <a:endParaRPr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3" name="Google Shape;553;gd9a54310e3_0_75"/>
          <p:cNvCxnSpPr>
            <a:stCxn id="550" idx="3"/>
          </p:cNvCxnSpPr>
          <p:nvPr/>
        </p:nvCxnSpPr>
        <p:spPr>
          <a:xfrm>
            <a:off x="7336467" y="3041811"/>
            <a:ext cx="7029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4" name="Google Shape;554;gd9a54310e3_0_75"/>
          <p:cNvCxnSpPr>
            <a:stCxn id="549" idx="3"/>
          </p:cNvCxnSpPr>
          <p:nvPr/>
        </p:nvCxnSpPr>
        <p:spPr>
          <a:xfrm>
            <a:off x="6107067" y="4322715"/>
            <a:ext cx="19326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9a54310e3_0_106"/>
          <p:cNvSpPr/>
          <p:nvPr/>
        </p:nvSpPr>
        <p:spPr>
          <a:xfrm>
            <a:off x="478516" y="390525"/>
            <a:ext cx="2038500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gd9a54310e3_0_106"/>
          <p:cNvSpPr/>
          <p:nvPr/>
        </p:nvSpPr>
        <p:spPr>
          <a:xfrm>
            <a:off x="597579" y="469105"/>
            <a:ext cx="485700" cy="485700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27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1" name="Google Shape;561;gd9a54310e3_0_106"/>
          <p:cNvSpPr/>
          <p:nvPr/>
        </p:nvSpPr>
        <p:spPr>
          <a:xfrm>
            <a:off x="2635930" y="390525"/>
            <a:ext cx="9077700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Faster RCNN for Text Detection (Data Generation)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final_project\FRCNN_HEW\noise\paper_texture.png" id="562" name="Google Shape;562;gd9a54310e3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300007" y="5141588"/>
            <a:ext cx="2130808" cy="143702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final_project\FRCNN_HEW\images_\train_hangul-images\hangul_1.png" id="563" name="Google Shape;563;gd9a54310e3_0_106"/>
          <p:cNvPicPr preferRelativeResize="0"/>
          <p:nvPr/>
        </p:nvPicPr>
        <p:blipFill rotWithShape="1">
          <a:blip r:embed="rId4">
            <a:alphaModFix/>
          </a:blip>
          <a:srcRect b="43790" l="60589" r="4558" t="32276"/>
          <a:stretch/>
        </p:blipFill>
        <p:spPr>
          <a:xfrm>
            <a:off x="8601336" y="3364907"/>
            <a:ext cx="2359866" cy="1619811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4" name="Google Shape;564;gd9a54310e3_0_106"/>
          <p:cNvSpPr txBox="1"/>
          <p:nvPr/>
        </p:nvSpPr>
        <p:spPr>
          <a:xfrm>
            <a:off x="1703497" y="1345075"/>
            <a:ext cx="504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Noise </a:t>
            </a:r>
            <a:r>
              <a:rPr b="1" lang="ko-KR" sz="1800">
                <a:latin typeface="Malgun Gothic"/>
                <a:ea typeface="Malgun Gothic"/>
                <a:cs typeface="Malgun Gothic"/>
                <a:sym typeface="Malgun Gothic"/>
              </a:rPr>
              <a:t>추가</a:t>
            </a:r>
            <a:endParaRPr b="1"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tykim\Desktop\캡쳐\20210512_153827.jpg" id="565" name="Google Shape;565;gd9a54310e3_0_106"/>
          <p:cNvPicPr preferRelativeResize="0"/>
          <p:nvPr/>
        </p:nvPicPr>
        <p:blipFill rotWithShape="1">
          <a:blip r:embed="rId5">
            <a:alphaModFix/>
          </a:blip>
          <a:srcRect b="52783" l="0" r="0" t="0"/>
          <a:stretch/>
        </p:blipFill>
        <p:spPr>
          <a:xfrm>
            <a:off x="1837629" y="1903141"/>
            <a:ext cx="6719351" cy="8352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ykim\Desktop\캡쳐\20210512_165633.jpg" id="566" name="Google Shape;566;gd9a54310e3_0_106"/>
          <p:cNvPicPr preferRelativeResize="0"/>
          <p:nvPr/>
        </p:nvPicPr>
        <p:blipFill rotWithShape="1">
          <a:blip r:embed="rId6">
            <a:alphaModFix/>
          </a:blip>
          <a:srcRect b="63391" l="0" r="0" t="0"/>
          <a:stretch/>
        </p:blipFill>
        <p:spPr>
          <a:xfrm>
            <a:off x="1837462" y="3184710"/>
            <a:ext cx="4832899" cy="21660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ykim\Desktop\캡쳐\20210512_153827.jpg" id="567" name="Google Shape;567;gd9a54310e3_0_106"/>
          <p:cNvPicPr preferRelativeResize="0"/>
          <p:nvPr/>
        </p:nvPicPr>
        <p:blipFill rotWithShape="1">
          <a:blip r:embed="rId5">
            <a:alphaModFix/>
          </a:blip>
          <a:srcRect b="0" l="0" r="0" t="78017"/>
          <a:stretch/>
        </p:blipFill>
        <p:spPr>
          <a:xfrm>
            <a:off x="1837627" y="2702631"/>
            <a:ext cx="6719351" cy="388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final_project\FRCNN_HEW\noise\noise3.PNG" id="568" name="Google Shape;568;gd9a54310e3_0_1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39787" y="2037018"/>
            <a:ext cx="865319" cy="804255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final_project\FRCNN_HEW\noise\noise5.PNG" id="569" name="Google Shape;569;gd9a54310e3_0_1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01336" y="2685734"/>
            <a:ext cx="781824" cy="311079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0" name="Google Shape;570;gd9a54310e3_0_106"/>
          <p:cNvSpPr/>
          <p:nvPr/>
        </p:nvSpPr>
        <p:spPr>
          <a:xfrm>
            <a:off x="2126503" y="2093771"/>
            <a:ext cx="6406500" cy="640800"/>
          </a:xfrm>
          <a:prstGeom prst="roundRect">
            <a:avLst>
              <a:gd fmla="val 5549" name="adj"/>
            </a:avLst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gd9a54310e3_0_106"/>
          <p:cNvSpPr txBox="1"/>
          <p:nvPr/>
        </p:nvSpPr>
        <p:spPr>
          <a:xfrm>
            <a:off x="7206268" y="4164724"/>
            <a:ext cx="258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랜덤 좌표에 noise 추가</a:t>
            </a:r>
            <a:endParaRPr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2" name="Google Shape;572;gd9a54310e3_0_106"/>
          <p:cNvCxnSpPr>
            <a:endCxn id="571" idx="1"/>
          </p:cNvCxnSpPr>
          <p:nvPr/>
        </p:nvCxnSpPr>
        <p:spPr>
          <a:xfrm>
            <a:off x="5330068" y="2714974"/>
            <a:ext cx="1876200" cy="16191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3" name="Google Shape;573;gd9a54310e3_0_106"/>
          <p:cNvSpPr/>
          <p:nvPr/>
        </p:nvSpPr>
        <p:spPr>
          <a:xfrm>
            <a:off x="2330843" y="3406914"/>
            <a:ext cx="1533900" cy="230100"/>
          </a:xfrm>
          <a:prstGeom prst="roundRect">
            <a:avLst>
              <a:gd fmla="val 5549" name="adj"/>
            </a:avLst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4" name="Google Shape;574;gd9a54310e3_0_106"/>
          <p:cNvCxnSpPr>
            <a:stCxn id="573" idx="3"/>
            <a:endCxn id="571" idx="1"/>
          </p:cNvCxnSpPr>
          <p:nvPr/>
        </p:nvCxnSpPr>
        <p:spPr>
          <a:xfrm>
            <a:off x="3864743" y="3521964"/>
            <a:ext cx="3341400" cy="8121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tykim\Desktop\캡쳐\20210512_171005.jpg" id="575" name="Google Shape;575;gd9a54310e3_0_1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37629" y="5440971"/>
            <a:ext cx="5907248" cy="87007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d9a54310e3_0_106"/>
          <p:cNvSpPr/>
          <p:nvPr/>
        </p:nvSpPr>
        <p:spPr>
          <a:xfrm>
            <a:off x="3414647" y="5860098"/>
            <a:ext cx="4059600" cy="230100"/>
          </a:xfrm>
          <a:prstGeom prst="roundRect">
            <a:avLst>
              <a:gd fmla="val 5549" name="adj"/>
            </a:avLst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d9a54310e3_0_138"/>
          <p:cNvSpPr/>
          <p:nvPr/>
        </p:nvSpPr>
        <p:spPr>
          <a:xfrm>
            <a:off x="478516" y="390525"/>
            <a:ext cx="2038500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2" name="Google Shape;582;gd9a54310e3_0_138"/>
          <p:cNvSpPr/>
          <p:nvPr/>
        </p:nvSpPr>
        <p:spPr>
          <a:xfrm>
            <a:off x="597579" y="469105"/>
            <a:ext cx="485700" cy="485700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28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3" name="Google Shape;583;gd9a54310e3_0_138"/>
          <p:cNvSpPr/>
          <p:nvPr/>
        </p:nvSpPr>
        <p:spPr>
          <a:xfrm>
            <a:off x="2635930" y="390525"/>
            <a:ext cx="9077700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Faster RCNN for Text Detection (Data Generation)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4" name="Google Shape;584;gd9a54310e3_0_138"/>
          <p:cNvSpPr txBox="1"/>
          <p:nvPr/>
        </p:nvSpPr>
        <p:spPr>
          <a:xfrm>
            <a:off x="1513822" y="1311550"/>
            <a:ext cx="57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Malgun Gothic"/>
                <a:ea typeface="Malgun Gothic"/>
                <a:cs typeface="Malgun Gothic"/>
                <a:sym typeface="Malgun Gothic"/>
              </a:rPr>
              <a:t>Annotation .xml file 제작</a:t>
            </a:r>
            <a:endParaRPr b="1"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tykim\Desktop\캡쳐\20210512_152924.jpg" id="585" name="Google Shape;585;gd9a54310e3_0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0146" y="1823528"/>
            <a:ext cx="4193107" cy="4882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ykim\Desktop\캡쳐\20210512_155933.jpg" id="586" name="Google Shape;586;gd9a54310e3_0_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8504" y="2251372"/>
            <a:ext cx="3939423" cy="43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d9a54310e3_0_138"/>
          <p:cNvSpPr/>
          <p:nvPr/>
        </p:nvSpPr>
        <p:spPr>
          <a:xfrm>
            <a:off x="1951963" y="4158973"/>
            <a:ext cx="3804000" cy="2151600"/>
          </a:xfrm>
          <a:prstGeom prst="roundRect">
            <a:avLst>
              <a:gd fmla="val 5549" name="adj"/>
            </a:avLst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gd9a54310e3_0_138"/>
          <p:cNvSpPr/>
          <p:nvPr/>
        </p:nvSpPr>
        <p:spPr>
          <a:xfrm>
            <a:off x="6448788" y="3910732"/>
            <a:ext cx="3348900" cy="2399700"/>
          </a:xfrm>
          <a:prstGeom prst="roundRect">
            <a:avLst>
              <a:gd fmla="val 5549" name="adj"/>
            </a:avLst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89" name="Google Shape;589;gd9a54310e3_0_138"/>
          <p:cNvCxnSpPr/>
          <p:nvPr/>
        </p:nvCxnSpPr>
        <p:spPr>
          <a:xfrm flipH="1" rot="10800000">
            <a:off x="5756156" y="5110483"/>
            <a:ext cx="692700" cy="124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0" name="Google Shape;590;gd9a54310e3_0_138"/>
          <p:cNvSpPr/>
          <p:nvPr/>
        </p:nvSpPr>
        <p:spPr>
          <a:xfrm>
            <a:off x="1951963" y="2483222"/>
            <a:ext cx="3804000" cy="1427700"/>
          </a:xfrm>
          <a:prstGeom prst="roundRect">
            <a:avLst>
              <a:gd fmla="val 5549" name="adj"/>
            </a:avLst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gd9a54310e3_0_138"/>
          <p:cNvSpPr/>
          <p:nvPr/>
        </p:nvSpPr>
        <p:spPr>
          <a:xfrm>
            <a:off x="6448788" y="2483222"/>
            <a:ext cx="3348900" cy="1290600"/>
          </a:xfrm>
          <a:prstGeom prst="roundRect">
            <a:avLst>
              <a:gd fmla="val 5549" name="adj"/>
            </a:avLst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2" name="Google Shape;592;gd9a54310e3_0_138"/>
          <p:cNvCxnSpPr/>
          <p:nvPr/>
        </p:nvCxnSpPr>
        <p:spPr>
          <a:xfrm flipH="1" rot="10800000">
            <a:off x="5756156" y="3128578"/>
            <a:ext cx="692700" cy="6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6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4809012" y="3591901"/>
            <a:ext cx="206178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“맞은편에서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흰 토끼가.”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2081462" y="1934879"/>
            <a:ext cx="10510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5418486" y="1934879"/>
            <a:ext cx="10275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473921" y="5453054"/>
            <a:ext cx="10275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8813339" y="5515770"/>
            <a:ext cx="10275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/>
          <p:nvPr/>
        </p:nvSpPr>
        <p:spPr>
          <a:xfrm rot="5400000">
            <a:off x="6437624" y="4108977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"/>
          <p:cNvSpPr/>
          <p:nvPr/>
        </p:nvSpPr>
        <p:spPr>
          <a:xfrm rot="10800000">
            <a:off x="5366664" y="4325422"/>
            <a:ext cx="1314298" cy="471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3"/>
          <p:cNvCxnSpPr/>
          <p:nvPr/>
        </p:nvCxnSpPr>
        <p:spPr>
          <a:xfrm>
            <a:off x="3252806" y="2167671"/>
            <a:ext cx="2173434" cy="0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40" name="Google Shape;140;p3"/>
          <p:cNvCxnSpPr/>
          <p:nvPr/>
        </p:nvCxnSpPr>
        <p:spPr>
          <a:xfrm>
            <a:off x="6023026" y="2392985"/>
            <a:ext cx="0" cy="836178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41" name="Google Shape;141;p3"/>
          <p:cNvCxnSpPr/>
          <p:nvPr/>
        </p:nvCxnSpPr>
        <p:spPr>
          <a:xfrm>
            <a:off x="5995238" y="4372584"/>
            <a:ext cx="0" cy="744679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42" name="Google Shape;142;p3"/>
          <p:cNvCxnSpPr>
            <a:stCxn id="136" idx="1"/>
          </p:cNvCxnSpPr>
          <p:nvPr/>
        </p:nvCxnSpPr>
        <p:spPr>
          <a:xfrm rot="10800000">
            <a:off x="6641339" y="5700525"/>
            <a:ext cx="2172000" cy="15300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miter lim="800000"/>
            <a:headEnd len="med" w="med" type="oval"/>
            <a:tailEnd len="med" w="med" type="oval"/>
          </a:ln>
        </p:spPr>
      </p:cxnSp>
      <p:pic>
        <p:nvPicPr>
          <p:cNvPr descr="어떤 소리와 조명이 공부할 때 도움이 될까?" id="143" name="Google Shape;14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9323" y="2572734"/>
            <a:ext cx="1480254" cy="122943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"/>
          <p:cNvSpPr txBox="1"/>
          <p:nvPr/>
        </p:nvSpPr>
        <p:spPr>
          <a:xfrm>
            <a:off x="8927027" y="4112053"/>
            <a:ext cx="8322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VOICE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"/>
          <p:cNvSpPr/>
          <p:nvPr/>
        </p:nvSpPr>
        <p:spPr>
          <a:xfrm rot="5400000">
            <a:off x="8332235" y="4168987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"/>
          <p:cNvSpPr/>
          <p:nvPr/>
        </p:nvSpPr>
        <p:spPr>
          <a:xfrm rot="5400000">
            <a:off x="9877193" y="4397359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/>
          <p:cNvSpPr/>
          <p:nvPr/>
        </p:nvSpPr>
        <p:spPr>
          <a:xfrm rot="10800000">
            <a:off x="8548680" y="3928959"/>
            <a:ext cx="1314298" cy="471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"/>
          <p:cNvSpPr/>
          <p:nvPr/>
        </p:nvSpPr>
        <p:spPr>
          <a:xfrm rot="10800000">
            <a:off x="8806233" y="4613804"/>
            <a:ext cx="1314298" cy="471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3"/>
          <p:cNvCxnSpPr/>
          <p:nvPr/>
        </p:nvCxnSpPr>
        <p:spPr>
          <a:xfrm>
            <a:off x="9313763" y="4649311"/>
            <a:ext cx="0" cy="803743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miter lim="800000"/>
            <a:headEnd len="med" w="med" type="oval"/>
            <a:tailEnd len="med" w="med" type="oval"/>
          </a:ln>
        </p:spPr>
      </p:cxnSp>
      <p:pic>
        <p:nvPicPr>
          <p:cNvPr id="150" name="Google Shape;150;p3"/>
          <p:cNvPicPr preferRelativeResize="0"/>
          <p:nvPr/>
        </p:nvPicPr>
        <p:blipFill rotWithShape="1">
          <a:blip r:embed="rId4">
            <a:alphaModFix/>
          </a:blip>
          <a:srcRect b="29128" l="0" r="0" t="142"/>
          <a:stretch/>
        </p:blipFill>
        <p:spPr>
          <a:xfrm>
            <a:off x="1416373" y="2394284"/>
            <a:ext cx="2552115" cy="401123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51" name="Google Shape;151;p3"/>
          <p:cNvSpPr/>
          <p:nvPr/>
        </p:nvSpPr>
        <p:spPr>
          <a:xfrm>
            <a:off x="1094874" y="1864893"/>
            <a:ext cx="6268452" cy="4692315"/>
          </a:xfrm>
          <a:custGeom>
            <a:rect b="b" l="l" r="r" t="t"/>
            <a:pathLst>
              <a:path extrusionOk="0" h="4692315" w="6268452">
                <a:moveTo>
                  <a:pt x="0" y="0"/>
                </a:moveTo>
                <a:lnTo>
                  <a:pt x="24063" y="4692315"/>
                </a:lnTo>
                <a:lnTo>
                  <a:pt x="3140242" y="4692315"/>
                </a:lnTo>
                <a:cubicBezTo>
                  <a:pt x="3136231" y="4034589"/>
                  <a:pt x="3132221" y="3376862"/>
                  <a:pt x="3128210" y="2719136"/>
                </a:cubicBezTo>
                <a:lnTo>
                  <a:pt x="6268452" y="2719136"/>
                </a:lnTo>
                <a:lnTo>
                  <a:pt x="6268452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3"/>
          <p:cNvSpPr txBox="1"/>
          <p:nvPr/>
        </p:nvSpPr>
        <p:spPr>
          <a:xfrm>
            <a:off x="1083350" y="1286450"/>
            <a:ext cx="543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Char char="●"/>
            </a:pPr>
            <a:r>
              <a:rPr lang="ko-KR" sz="1700">
                <a:latin typeface="Malgun Gothic"/>
                <a:ea typeface="Malgun Gothic"/>
                <a:cs typeface="Malgun Gothic"/>
                <a:sym typeface="Malgun Gothic"/>
              </a:rPr>
              <a:t>Two Stage Process : (1) OCR (2) TTS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2635930" y="390525"/>
            <a:ext cx="9077700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Project Overview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d9a54310e3_0_169"/>
          <p:cNvSpPr/>
          <p:nvPr/>
        </p:nvSpPr>
        <p:spPr>
          <a:xfrm>
            <a:off x="478516" y="390525"/>
            <a:ext cx="2038500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8" name="Google Shape;598;gd9a54310e3_0_169"/>
          <p:cNvSpPr/>
          <p:nvPr/>
        </p:nvSpPr>
        <p:spPr>
          <a:xfrm>
            <a:off x="597579" y="469105"/>
            <a:ext cx="485700" cy="485700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29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9" name="Google Shape;599;gd9a54310e3_0_169"/>
          <p:cNvSpPr/>
          <p:nvPr/>
        </p:nvSpPr>
        <p:spPr>
          <a:xfrm>
            <a:off x="2635930" y="390525"/>
            <a:ext cx="9077700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Faster RCNN for Text Detection (Prediction)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gd9a54310e3_0_169"/>
          <p:cNvSpPr/>
          <p:nvPr/>
        </p:nvSpPr>
        <p:spPr>
          <a:xfrm>
            <a:off x="631817" y="1614742"/>
            <a:ext cx="43326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5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idx = random.sample(range(75776), 7500)</a:t>
            </a:r>
            <a:endParaRPr sz="2000"/>
          </a:p>
        </p:txBody>
      </p:sp>
      <p:sp>
        <p:nvSpPr>
          <p:cNvPr id="601" name="Google Shape;601;gd9a54310e3_0_169"/>
          <p:cNvSpPr/>
          <p:nvPr/>
        </p:nvSpPr>
        <p:spPr>
          <a:xfrm>
            <a:off x="631817" y="1187527"/>
            <a:ext cx="35049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5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총 data 75,776 개 중 test 7,500개</a:t>
            </a:r>
            <a:endParaRPr sz="165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tykim\Desktop\캡쳐\20210513_002541.jpg" id="602" name="Google Shape;602;gd9a54310e3_0_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7" y="2671622"/>
            <a:ext cx="6906435" cy="1758607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d9a54310e3_0_169"/>
          <p:cNvSpPr/>
          <p:nvPr/>
        </p:nvSpPr>
        <p:spPr>
          <a:xfrm>
            <a:off x="642407" y="2078705"/>
            <a:ext cx="72003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5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COCO 데이터셋, ResNet50으로 pre-trained한 모델을 제공</a:t>
            </a:r>
            <a:endParaRPr sz="165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tykim\Desktop\캡쳐\20210513_003524.jpg" id="604" name="Google Shape;604;gd9a54310e3_0_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301" y="4725906"/>
            <a:ext cx="6244772" cy="1201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d9a54310e3_0_585"/>
          <p:cNvSpPr/>
          <p:nvPr/>
        </p:nvSpPr>
        <p:spPr>
          <a:xfrm>
            <a:off x="478516" y="390525"/>
            <a:ext cx="2038500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gd9a54310e3_0_585"/>
          <p:cNvSpPr/>
          <p:nvPr/>
        </p:nvSpPr>
        <p:spPr>
          <a:xfrm>
            <a:off x="597579" y="469105"/>
            <a:ext cx="485700" cy="485700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gd9a54310e3_0_585"/>
          <p:cNvSpPr/>
          <p:nvPr/>
        </p:nvSpPr>
        <p:spPr>
          <a:xfrm>
            <a:off x="2635930" y="390525"/>
            <a:ext cx="9077700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Faster RCNN for Text Detection (Prediction)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2" name="Google Shape;612;gd9a54310e3_0_5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625" y="2313275"/>
            <a:ext cx="6197401" cy="48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gd9a54310e3_0_585"/>
          <p:cNvSpPr txBox="1"/>
          <p:nvPr/>
        </p:nvSpPr>
        <p:spPr>
          <a:xfrm>
            <a:off x="7916100" y="1930700"/>
            <a:ext cx="351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훈련 데이터와 비슷한 형식의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테스트 데이터 결과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tykim\Desktop\캡쳐\20210513_005840.jpg" id="614" name="Google Shape;614;gd9a54310e3_0_5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26" y="2313275"/>
            <a:ext cx="7311274" cy="41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d9a54310e3_0_202"/>
          <p:cNvSpPr/>
          <p:nvPr/>
        </p:nvSpPr>
        <p:spPr>
          <a:xfrm>
            <a:off x="478516" y="390525"/>
            <a:ext cx="2038500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0" name="Google Shape;620;gd9a54310e3_0_202"/>
          <p:cNvSpPr/>
          <p:nvPr/>
        </p:nvSpPr>
        <p:spPr>
          <a:xfrm>
            <a:off x="597579" y="469105"/>
            <a:ext cx="485700" cy="485700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31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gd9a54310e3_0_202"/>
          <p:cNvSpPr/>
          <p:nvPr/>
        </p:nvSpPr>
        <p:spPr>
          <a:xfrm>
            <a:off x="2635930" y="390525"/>
            <a:ext cx="9077700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Faster RCNN for Text Detection (Prediction)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2" name="Google Shape;622;gd9a54310e3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8177" y="1976312"/>
            <a:ext cx="3420000" cy="40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d9a54310e3_0_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30" y="1976313"/>
            <a:ext cx="3420000" cy="40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d9a54310e3_0_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7007" y="1976313"/>
            <a:ext cx="3420000" cy="40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d9a54310e3_0_202"/>
          <p:cNvSpPr txBox="1"/>
          <p:nvPr/>
        </p:nvSpPr>
        <p:spPr>
          <a:xfrm>
            <a:off x="782700" y="1314875"/>
            <a:ext cx="978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실제 텍스트</a:t>
            </a: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 데이터 예측 결과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d9a54310e3_0_190"/>
          <p:cNvSpPr/>
          <p:nvPr/>
        </p:nvSpPr>
        <p:spPr>
          <a:xfrm>
            <a:off x="478516" y="390525"/>
            <a:ext cx="2038500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1" name="Google Shape;631;gd9a54310e3_0_190"/>
          <p:cNvSpPr/>
          <p:nvPr/>
        </p:nvSpPr>
        <p:spPr>
          <a:xfrm>
            <a:off x="597579" y="469105"/>
            <a:ext cx="485700" cy="485700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2" name="Google Shape;632;gd9a54310e3_0_190"/>
          <p:cNvSpPr/>
          <p:nvPr/>
        </p:nvSpPr>
        <p:spPr>
          <a:xfrm>
            <a:off x="2635930" y="390525"/>
            <a:ext cx="9077700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Faster RCNN for Text Detection (Prediction)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3" name="Google Shape;633;gd9a54310e3_0_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00" y="1966600"/>
            <a:ext cx="3419475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d9a54310e3_0_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3150" y="1985775"/>
            <a:ext cx="3420001" cy="40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d9a54310e3_0_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7325" y="2004700"/>
            <a:ext cx="3409950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gd9a54310e3_0_190"/>
          <p:cNvSpPr txBox="1"/>
          <p:nvPr/>
        </p:nvSpPr>
        <p:spPr>
          <a:xfrm>
            <a:off x="782700" y="1314875"/>
            <a:ext cx="978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실제 텍스트 데이터 예측 결과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gd9a54310e3_0_190"/>
          <p:cNvSpPr/>
          <p:nvPr/>
        </p:nvSpPr>
        <p:spPr>
          <a:xfrm>
            <a:off x="2609025" y="6168475"/>
            <a:ext cx="7119000" cy="48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Sparse하게 text localization하고 있음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d9a54310e3_0_239"/>
          <p:cNvSpPr/>
          <p:nvPr/>
        </p:nvSpPr>
        <p:spPr>
          <a:xfrm>
            <a:off x="478516" y="390525"/>
            <a:ext cx="2038500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3" name="Google Shape;643;gd9a54310e3_0_239"/>
          <p:cNvSpPr/>
          <p:nvPr/>
        </p:nvSpPr>
        <p:spPr>
          <a:xfrm>
            <a:off x="597579" y="469105"/>
            <a:ext cx="485700" cy="485700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33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4" name="Google Shape;644;gd9a54310e3_0_239"/>
          <p:cNvSpPr/>
          <p:nvPr/>
        </p:nvSpPr>
        <p:spPr>
          <a:xfrm>
            <a:off x="2635930" y="390525"/>
            <a:ext cx="9077700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2-3. YOLO (개념)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gd9a54310e3_0_239"/>
          <p:cNvSpPr/>
          <p:nvPr/>
        </p:nvSpPr>
        <p:spPr>
          <a:xfrm>
            <a:off x="2049385" y="1648685"/>
            <a:ext cx="3045900" cy="2947200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gd9a54310e3_0_239"/>
          <p:cNvSpPr/>
          <p:nvPr/>
        </p:nvSpPr>
        <p:spPr>
          <a:xfrm>
            <a:off x="1143064" y="2826005"/>
            <a:ext cx="3165900" cy="2947200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gd9a54310e3_0_239"/>
          <p:cNvSpPr/>
          <p:nvPr/>
        </p:nvSpPr>
        <p:spPr>
          <a:xfrm>
            <a:off x="1143064" y="1648685"/>
            <a:ext cx="3952224" cy="1177319"/>
          </a:xfrm>
          <a:prstGeom prst="flowChartInputOutput">
            <a:avLst/>
          </a:prstGeom>
          <a:solidFill>
            <a:srgbClr val="00B0F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gd9a54310e3_0_239"/>
          <p:cNvSpPr/>
          <p:nvPr/>
        </p:nvSpPr>
        <p:spPr>
          <a:xfrm flipH="1" rot="5400000">
            <a:off x="2638288" y="3316305"/>
            <a:ext cx="4129200" cy="784800"/>
          </a:xfrm>
          <a:prstGeom prst="parallelogram">
            <a:avLst>
              <a:gd fmla="val 156893" name="adj"/>
            </a:avLst>
          </a:prstGeom>
          <a:solidFill>
            <a:srgbClr val="00B0F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49" name="Google Shape;649;gd9a54310e3_0_239"/>
          <p:cNvCxnSpPr/>
          <p:nvPr/>
        </p:nvCxnSpPr>
        <p:spPr>
          <a:xfrm>
            <a:off x="1116500" y="3122335"/>
            <a:ext cx="319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0" name="Google Shape;650;gd9a54310e3_0_239"/>
          <p:cNvCxnSpPr/>
          <p:nvPr/>
        </p:nvCxnSpPr>
        <p:spPr>
          <a:xfrm>
            <a:off x="4051164" y="2838616"/>
            <a:ext cx="0" cy="293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1" name="Google Shape;651;gd9a54310e3_0_239"/>
          <p:cNvCxnSpPr/>
          <p:nvPr/>
        </p:nvCxnSpPr>
        <p:spPr>
          <a:xfrm>
            <a:off x="1354213" y="2838616"/>
            <a:ext cx="0" cy="293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2" name="Google Shape;652;gd9a54310e3_0_239"/>
          <p:cNvCxnSpPr/>
          <p:nvPr/>
        </p:nvCxnSpPr>
        <p:spPr>
          <a:xfrm>
            <a:off x="1699730" y="2838616"/>
            <a:ext cx="0" cy="293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3" name="Google Shape;653;gd9a54310e3_0_239"/>
          <p:cNvCxnSpPr/>
          <p:nvPr/>
        </p:nvCxnSpPr>
        <p:spPr>
          <a:xfrm>
            <a:off x="2026051" y="2838616"/>
            <a:ext cx="0" cy="293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4" name="Google Shape;654;gd9a54310e3_0_239"/>
          <p:cNvCxnSpPr/>
          <p:nvPr/>
        </p:nvCxnSpPr>
        <p:spPr>
          <a:xfrm>
            <a:off x="2371569" y="2838616"/>
            <a:ext cx="0" cy="293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5" name="Google Shape;655;gd9a54310e3_0_239"/>
          <p:cNvCxnSpPr/>
          <p:nvPr/>
        </p:nvCxnSpPr>
        <p:spPr>
          <a:xfrm>
            <a:off x="2687279" y="2838616"/>
            <a:ext cx="0" cy="293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6" name="Google Shape;656;gd9a54310e3_0_239"/>
          <p:cNvCxnSpPr/>
          <p:nvPr/>
        </p:nvCxnSpPr>
        <p:spPr>
          <a:xfrm>
            <a:off x="3032797" y="2838616"/>
            <a:ext cx="0" cy="293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7" name="Google Shape;657;gd9a54310e3_0_239"/>
          <p:cNvCxnSpPr/>
          <p:nvPr/>
        </p:nvCxnSpPr>
        <p:spPr>
          <a:xfrm>
            <a:off x="3368715" y="2838616"/>
            <a:ext cx="0" cy="293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8" name="Google Shape;658;gd9a54310e3_0_239"/>
          <p:cNvCxnSpPr/>
          <p:nvPr/>
        </p:nvCxnSpPr>
        <p:spPr>
          <a:xfrm>
            <a:off x="3714233" y="2838616"/>
            <a:ext cx="0" cy="293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9" name="Google Shape;659;gd9a54310e3_0_239"/>
          <p:cNvCxnSpPr/>
          <p:nvPr/>
        </p:nvCxnSpPr>
        <p:spPr>
          <a:xfrm>
            <a:off x="1116500" y="3419519"/>
            <a:ext cx="319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0" name="Google Shape;660;gd9a54310e3_0_239"/>
          <p:cNvCxnSpPr/>
          <p:nvPr/>
        </p:nvCxnSpPr>
        <p:spPr>
          <a:xfrm>
            <a:off x="1116500" y="3707415"/>
            <a:ext cx="319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1" name="Google Shape;661;gd9a54310e3_0_239"/>
          <p:cNvCxnSpPr/>
          <p:nvPr/>
        </p:nvCxnSpPr>
        <p:spPr>
          <a:xfrm>
            <a:off x="1116500" y="3995312"/>
            <a:ext cx="319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2" name="Google Shape;662;gd9a54310e3_0_239"/>
          <p:cNvCxnSpPr/>
          <p:nvPr/>
        </p:nvCxnSpPr>
        <p:spPr>
          <a:xfrm>
            <a:off x="1116500" y="4232130"/>
            <a:ext cx="319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3" name="Google Shape;663;gd9a54310e3_0_239"/>
          <p:cNvCxnSpPr/>
          <p:nvPr/>
        </p:nvCxnSpPr>
        <p:spPr>
          <a:xfrm>
            <a:off x="1116500" y="4478236"/>
            <a:ext cx="319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4" name="Google Shape;664;gd9a54310e3_0_239"/>
          <p:cNvCxnSpPr/>
          <p:nvPr/>
        </p:nvCxnSpPr>
        <p:spPr>
          <a:xfrm>
            <a:off x="1116500" y="4766133"/>
            <a:ext cx="319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5" name="Google Shape;665;gd9a54310e3_0_239"/>
          <p:cNvCxnSpPr/>
          <p:nvPr/>
        </p:nvCxnSpPr>
        <p:spPr>
          <a:xfrm>
            <a:off x="1116500" y="5002951"/>
            <a:ext cx="319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6" name="Google Shape;666;gd9a54310e3_0_239"/>
          <p:cNvCxnSpPr/>
          <p:nvPr/>
        </p:nvCxnSpPr>
        <p:spPr>
          <a:xfrm>
            <a:off x="1116500" y="5267630"/>
            <a:ext cx="319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7" name="Google Shape;667;gd9a54310e3_0_239"/>
          <p:cNvCxnSpPr/>
          <p:nvPr/>
        </p:nvCxnSpPr>
        <p:spPr>
          <a:xfrm>
            <a:off x="1116500" y="5555528"/>
            <a:ext cx="3192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8" name="Google Shape;668;gd9a54310e3_0_239"/>
          <p:cNvCxnSpPr/>
          <p:nvPr/>
        </p:nvCxnSpPr>
        <p:spPr>
          <a:xfrm flipH="1" rot="10800000">
            <a:off x="4308982" y="1964035"/>
            <a:ext cx="786600" cy="1158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9" name="Google Shape;669;gd9a54310e3_0_239"/>
          <p:cNvCxnSpPr/>
          <p:nvPr/>
        </p:nvCxnSpPr>
        <p:spPr>
          <a:xfrm flipH="1" rot="10800000">
            <a:off x="4043209" y="1666851"/>
            <a:ext cx="786600" cy="1158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0" name="Google Shape;670;gd9a54310e3_0_239"/>
          <p:cNvSpPr/>
          <p:nvPr/>
        </p:nvSpPr>
        <p:spPr>
          <a:xfrm>
            <a:off x="3876382" y="1555983"/>
            <a:ext cx="1429800" cy="1626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71" name="Google Shape;671;gd9a54310e3_0_239"/>
          <p:cNvCxnSpPr/>
          <p:nvPr/>
        </p:nvCxnSpPr>
        <p:spPr>
          <a:xfrm flipH="1" rot="10800000">
            <a:off x="4308982" y="1666851"/>
            <a:ext cx="786600" cy="1158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2" name="Google Shape;672;gd9a54310e3_0_239"/>
          <p:cNvCxnSpPr/>
          <p:nvPr/>
        </p:nvCxnSpPr>
        <p:spPr>
          <a:xfrm>
            <a:off x="4829515" y="1667005"/>
            <a:ext cx="265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3" name="Google Shape;673;gd9a54310e3_0_239"/>
          <p:cNvCxnSpPr/>
          <p:nvPr/>
        </p:nvCxnSpPr>
        <p:spPr>
          <a:xfrm>
            <a:off x="5095288" y="1667005"/>
            <a:ext cx="0" cy="297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4" name="Google Shape;674;gd9a54310e3_0_239"/>
          <p:cNvCxnSpPr/>
          <p:nvPr/>
        </p:nvCxnSpPr>
        <p:spPr>
          <a:xfrm>
            <a:off x="4308982" y="2825151"/>
            <a:ext cx="0" cy="297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5" name="Google Shape;675;gd9a54310e3_0_239"/>
          <p:cNvCxnSpPr/>
          <p:nvPr/>
        </p:nvCxnSpPr>
        <p:spPr>
          <a:xfrm>
            <a:off x="4051164" y="2806578"/>
            <a:ext cx="265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6" name="Google Shape;676;gd9a54310e3_0_239"/>
          <p:cNvCxnSpPr/>
          <p:nvPr/>
        </p:nvCxnSpPr>
        <p:spPr>
          <a:xfrm flipH="1" rot="-5400000">
            <a:off x="4623514" y="3343505"/>
            <a:ext cx="1304100" cy="1030200"/>
          </a:xfrm>
          <a:prstGeom prst="curvedConnector3">
            <a:avLst>
              <a:gd fmla="val 49998" name="adj1"/>
            </a:avLst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677" name="Google Shape;677;gd9a54310e3_0_239"/>
          <p:cNvPicPr preferRelativeResize="0"/>
          <p:nvPr/>
        </p:nvPicPr>
        <p:blipFill rotWithShape="1">
          <a:blip r:embed="rId3">
            <a:alphaModFix/>
          </a:blip>
          <a:srcRect b="0" l="38899" r="7746" t="11134"/>
          <a:stretch/>
        </p:blipFill>
        <p:spPr>
          <a:xfrm>
            <a:off x="7441562" y="1209675"/>
            <a:ext cx="2421743" cy="2319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8" name="Google Shape;678;gd9a54310e3_0_239"/>
          <p:cNvCxnSpPr/>
          <p:nvPr/>
        </p:nvCxnSpPr>
        <p:spPr>
          <a:xfrm flipH="1" rot="10800000">
            <a:off x="5482746" y="5002797"/>
            <a:ext cx="786600" cy="1158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9" name="Google Shape;679;gd9a54310e3_0_239"/>
          <p:cNvCxnSpPr/>
          <p:nvPr/>
        </p:nvCxnSpPr>
        <p:spPr>
          <a:xfrm flipH="1" rot="10800000">
            <a:off x="5216974" y="4705613"/>
            <a:ext cx="786600" cy="1158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0" name="Google Shape;680;gd9a54310e3_0_239"/>
          <p:cNvCxnSpPr/>
          <p:nvPr/>
        </p:nvCxnSpPr>
        <p:spPr>
          <a:xfrm flipH="1" rot="10800000">
            <a:off x="5482746" y="4705613"/>
            <a:ext cx="786600" cy="1158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1" name="Google Shape;681;gd9a54310e3_0_239"/>
          <p:cNvCxnSpPr/>
          <p:nvPr/>
        </p:nvCxnSpPr>
        <p:spPr>
          <a:xfrm>
            <a:off x="6003280" y="4705767"/>
            <a:ext cx="265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2" name="Google Shape;682;gd9a54310e3_0_239"/>
          <p:cNvCxnSpPr/>
          <p:nvPr/>
        </p:nvCxnSpPr>
        <p:spPr>
          <a:xfrm>
            <a:off x="6269053" y="4705767"/>
            <a:ext cx="0" cy="297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3" name="Google Shape;683;gd9a54310e3_0_239"/>
          <p:cNvCxnSpPr/>
          <p:nvPr/>
        </p:nvCxnSpPr>
        <p:spPr>
          <a:xfrm>
            <a:off x="5482746" y="5863913"/>
            <a:ext cx="0" cy="297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4" name="Google Shape;684;gd9a54310e3_0_239"/>
          <p:cNvCxnSpPr/>
          <p:nvPr/>
        </p:nvCxnSpPr>
        <p:spPr>
          <a:xfrm>
            <a:off x="5224929" y="5845340"/>
            <a:ext cx="265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5" name="Google Shape;685;gd9a54310e3_0_239"/>
          <p:cNvCxnSpPr/>
          <p:nvPr/>
        </p:nvCxnSpPr>
        <p:spPr>
          <a:xfrm>
            <a:off x="5216974" y="6161097"/>
            <a:ext cx="265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6" name="Google Shape;686;gd9a54310e3_0_239"/>
          <p:cNvCxnSpPr/>
          <p:nvPr/>
        </p:nvCxnSpPr>
        <p:spPr>
          <a:xfrm>
            <a:off x="5216974" y="5863913"/>
            <a:ext cx="0" cy="297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7" name="Google Shape;687;gd9a54310e3_0_239"/>
          <p:cNvCxnSpPr/>
          <p:nvPr/>
        </p:nvCxnSpPr>
        <p:spPr>
          <a:xfrm>
            <a:off x="5728113" y="5497385"/>
            <a:ext cx="0" cy="297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8" name="Google Shape;688;gd9a54310e3_0_239"/>
          <p:cNvCxnSpPr/>
          <p:nvPr/>
        </p:nvCxnSpPr>
        <p:spPr>
          <a:xfrm flipH="1">
            <a:off x="5429329" y="5497385"/>
            <a:ext cx="266400" cy="7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9" name="Google Shape;689;gd9a54310e3_0_239"/>
          <p:cNvCxnSpPr/>
          <p:nvPr/>
        </p:nvCxnSpPr>
        <p:spPr>
          <a:xfrm>
            <a:off x="6035663" y="5074204"/>
            <a:ext cx="0" cy="297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0" name="Google Shape;690;gd9a54310e3_0_239"/>
          <p:cNvCxnSpPr/>
          <p:nvPr/>
        </p:nvCxnSpPr>
        <p:spPr>
          <a:xfrm flipH="1">
            <a:off x="5705380" y="5074204"/>
            <a:ext cx="297900" cy="17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1" name="Google Shape;691;gd9a54310e3_0_239"/>
          <p:cNvSpPr/>
          <p:nvPr/>
        </p:nvSpPr>
        <p:spPr>
          <a:xfrm>
            <a:off x="5004153" y="4478236"/>
            <a:ext cx="1429800" cy="17988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2" name="Google Shape;692;gd9a54310e3_0_239"/>
          <p:cNvSpPr/>
          <p:nvPr/>
        </p:nvSpPr>
        <p:spPr>
          <a:xfrm>
            <a:off x="7436263" y="4080848"/>
            <a:ext cx="3547500" cy="27123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Anchor box 1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Anchor box 2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Anchor box 3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3" name="Google Shape;693;gd9a54310e3_0_239"/>
          <p:cNvSpPr/>
          <p:nvPr/>
        </p:nvSpPr>
        <p:spPr>
          <a:xfrm>
            <a:off x="7909758" y="4450159"/>
            <a:ext cx="297600" cy="2110800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4" name="Google Shape;694;gd9a54310e3_0_239"/>
          <p:cNvSpPr/>
          <p:nvPr/>
        </p:nvSpPr>
        <p:spPr>
          <a:xfrm>
            <a:off x="8503670" y="4450159"/>
            <a:ext cx="297600" cy="2110800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5" name="Google Shape;695;gd9a54310e3_0_239"/>
          <p:cNvSpPr/>
          <p:nvPr/>
        </p:nvSpPr>
        <p:spPr>
          <a:xfrm>
            <a:off x="9096440" y="4450159"/>
            <a:ext cx="297600" cy="2110800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6" name="Google Shape;696;gd9a54310e3_0_239"/>
          <p:cNvSpPr txBox="1"/>
          <p:nvPr/>
        </p:nvSpPr>
        <p:spPr>
          <a:xfrm>
            <a:off x="4953185" y="5483604"/>
            <a:ext cx="51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A1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7" name="Google Shape;697;gd9a54310e3_0_239"/>
          <p:cNvSpPr txBox="1"/>
          <p:nvPr/>
        </p:nvSpPr>
        <p:spPr>
          <a:xfrm>
            <a:off x="5166525" y="5091330"/>
            <a:ext cx="51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A2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8" name="Google Shape;698;gd9a54310e3_0_239"/>
          <p:cNvSpPr txBox="1"/>
          <p:nvPr/>
        </p:nvSpPr>
        <p:spPr>
          <a:xfrm>
            <a:off x="5426619" y="4680598"/>
            <a:ext cx="51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A3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9" name="Google Shape;699;gd9a54310e3_0_239"/>
          <p:cNvCxnSpPr/>
          <p:nvPr/>
        </p:nvCxnSpPr>
        <p:spPr>
          <a:xfrm flipH="1" rot="10800000">
            <a:off x="6334610" y="4450050"/>
            <a:ext cx="1575300" cy="552900"/>
          </a:xfrm>
          <a:prstGeom prst="straightConnector1">
            <a:avLst/>
          </a:prstGeom>
          <a:noFill/>
          <a:ln cap="flat" cmpd="sng" w="12700">
            <a:solidFill>
              <a:srgbClr val="4472C4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700" name="Google Shape;700;gd9a54310e3_0_239"/>
          <p:cNvCxnSpPr/>
          <p:nvPr/>
        </p:nvCxnSpPr>
        <p:spPr>
          <a:xfrm>
            <a:off x="6032305" y="5327918"/>
            <a:ext cx="1875600" cy="1233000"/>
          </a:xfrm>
          <a:prstGeom prst="straightConnector1">
            <a:avLst/>
          </a:prstGeom>
          <a:noFill/>
          <a:ln cap="flat" cmpd="sng" w="12700">
            <a:solidFill>
              <a:srgbClr val="4472C4"/>
            </a:solidFill>
            <a:prstDash val="lg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d9a54310e3_0_306"/>
          <p:cNvSpPr/>
          <p:nvPr/>
        </p:nvSpPr>
        <p:spPr>
          <a:xfrm>
            <a:off x="478516" y="390525"/>
            <a:ext cx="2038500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6" name="Google Shape;706;gd9a54310e3_0_306"/>
          <p:cNvSpPr/>
          <p:nvPr/>
        </p:nvSpPr>
        <p:spPr>
          <a:xfrm>
            <a:off x="597579" y="469105"/>
            <a:ext cx="485700" cy="485700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34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7" name="Google Shape;707;gd9a54310e3_0_306"/>
          <p:cNvSpPr/>
          <p:nvPr/>
        </p:nvSpPr>
        <p:spPr>
          <a:xfrm>
            <a:off x="2635930" y="390525"/>
            <a:ext cx="9077700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2-3. YOLO (개념)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8" name="Google Shape;708;gd9a54310e3_0_306"/>
          <p:cNvSpPr/>
          <p:nvPr/>
        </p:nvSpPr>
        <p:spPr>
          <a:xfrm>
            <a:off x="1428483" y="2442080"/>
            <a:ext cx="2598900" cy="2841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9" name="Google Shape;709;gd9a54310e3_0_306"/>
          <p:cNvSpPr/>
          <p:nvPr/>
        </p:nvSpPr>
        <p:spPr>
          <a:xfrm>
            <a:off x="1954164" y="2828915"/>
            <a:ext cx="301500" cy="2211000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0" name="Google Shape;710;gd9a54310e3_0_306"/>
          <p:cNvSpPr/>
          <p:nvPr/>
        </p:nvSpPr>
        <p:spPr>
          <a:xfrm>
            <a:off x="2496175" y="2828915"/>
            <a:ext cx="301500" cy="2211000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1" name="Google Shape;711;gd9a54310e3_0_306"/>
          <p:cNvSpPr/>
          <p:nvPr/>
        </p:nvSpPr>
        <p:spPr>
          <a:xfrm>
            <a:off x="3096971" y="2828915"/>
            <a:ext cx="301500" cy="2211000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2" name="Google Shape;712;gd9a54310e3_0_306"/>
          <p:cNvSpPr/>
          <p:nvPr/>
        </p:nvSpPr>
        <p:spPr>
          <a:xfrm>
            <a:off x="6932673" y="1642353"/>
            <a:ext cx="301500" cy="4492200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3" name="Google Shape;713;gd9a54310e3_0_306"/>
          <p:cNvSpPr/>
          <p:nvPr/>
        </p:nvSpPr>
        <p:spPr>
          <a:xfrm>
            <a:off x="7402511" y="1806342"/>
            <a:ext cx="525300" cy="1684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4" name="Google Shape;714;gd9a54310e3_0_306"/>
          <p:cNvSpPr/>
          <p:nvPr/>
        </p:nvSpPr>
        <p:spPr>
          <a:xfrm>
            <a:off x="8261788" y="1863332"/>
            <a:ext cx="2383200" cy="168420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x_center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y_center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bbox_w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bbox_h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Bbox_confidence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5" name="Google Shape;715;gd9a54310e3_0_306"/>
          <p:cNvSpPr/>
          <p:nvPr/>
        </p:nvSpPr>
        <p:spPr>
          <a:xfrm>
            <a:off x="7402511" y="3547599"/>
            <a:ext cx="525300" cy="2734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6" name="Google Shape;716;gd9a54310e3_0_306"/>
          <p:cNvSpPr/>
          <p:nvPr/>
        </p:nvSpPr>
        <p:spPr>
          <a:xfrm>
            <a:off x="8261788" y="4072888"/>
            <a:ext cx="2383200" cy="168420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Class_1….. Class_z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7" name="Google Shape;717;gd9a54310e3_0_306"/>
          <p:cNvCxnSpPr/>
          <p:nvPr/>
        </p:nvCxnSpPr>
        <p:spPr>
          <a:xfrm flipH="1" rot="10800000">
            <a:off x="3096971" y="1642415"/>
            <a:ext cx="3835800" cy="1186500"/>
          </a:xfrm>
          <a:prstGeom prst="straightConnector1">
            <a:avLst/>
          </a:prstGeom>
          <a:noFill/>
          <a:ln cap="flat" cmpd="sng" w="12700">
            <a:solidFill>
              <a:srgbClr val="4472C4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gd9a54310e3_0_306"/>
          <p:cNvCxnSpPr/>
          <p:nvPr/>
        </p:nvCxnSpPr>
        <p:spPr>
          <a:xfrm>
            <a:off x="2495099" y="5039951"/>
            <a:ext cx="4437600" cy="1094400"/>
          </a:xfrm>
          <a:prstGeom prst="straightConnector1">
            <a:avLst/>
          </a:prstGeom>
          <a:noFill/>
          <a:ln cap="flat" cmpd="sng" w="12700">
            <a:solidFill>
              <a:srgbClr val="4472C4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719" name="Google Shape;719;gd9a54310e3_0_306"/>
          <p:cNvCxnSpPr/>
          <p:nvPr/>
        </p:nvCxnSpPr>
        <p:spPr>
          <a:xfrm flipH="1" rot="10800000">
            <a:off x="1954164" y="1642414"/>
            <a:ext cx="4978500" cy="1186500"/>
          </a:xfrm>
          <a:prstGeom prst="straightConnector1">
            <a:avLst/>
          </a:prstGeom>
          <a:noFill/>
          <a:ln cap="flat" cmpd="sng" w="12700">
            <a:solidFill>
              <a:srgbClr val="4472C4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gd9a54310e3_0_306"/>
          <p:cNvCxnSpPr/>
          <p:nvPr/>
        </p:nvCxnSpPr>
        <p:spPr>
          <a:xfrm flipH="1" rot="10800000">
            <a:off x="2496175" y="1642415"/>
            <a:ext cx="4436400" cy="1186500"/>
          </a:xfrm>
          <a:prstGeom prst="straightConnector1">
            <a:avLst/>
          </a:prstGeom>
          <a:noFill/>
          <a:ln cap="flat" cmpd="sng" w="12700">
            <a:solidFill>
              <a:srgbClr val="4472C4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721" name="Google Shape;721;gd9a54310e3_0_306"/>
          <p:cNvCxnSpPr/>
          <p:nvPr/>
        </p:nvCxnSpPr>
        <p:spPr>
          <a:xfrm>
            <a:off x="1954164" y="5039951"/>
            <a:ext cx="4978500" cy="1094400"/>
          </a:xfrm>
          <a:prstGeom prst="straightConnector1">
            <a:avLst/>
          </a:prstGeom>
          <a:noFill/>
          <a:ln cap="flat" cmpd="sng" w="12700">
            <a:solidFill>
              <a:srgbClr val="4472C4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gd9a54310e3_0_306"/>
          <p:cNvCxnSpPr/>
          <p:nvPr/>
        </p:nvCxnSpPr>
        <p:spPr>
          <a:xfrm>
            <a:off x="3096971" y="5039951"/>
            <a:ext cx="3835800" cy="1094400"/>
          </a:xfrm>
          <a:prstGeom prst="straightConnector1">
            <a:avLst/>
          </a:prstGeom>
          <a:noFill/>
          <a:ln cap="flat" cmpd="sng" w="12700">
            <a:solidFill>
              <a:srgbClr val="4472C4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gd9a54310e3_0_306"/>
          <p:cNvCxnSpPr/>
          <p:nvPr/>
        </p:nvCxnSpPr>
        <p:spPr>
          <a:xfrm>
            <a:off x="6932673" y="3519105"/>
            <a:ext cx="3015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lg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d9a54310e3_0_393"/>
          <p:cNvSpPr/>
          <p:nvPr/>
        </p:nvSpPr>
        <p:spPr>
          <a:xfrm>
            <a:off x="478516" y="390525"/>
            <a:ext cx="2038500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9" name="Google Shape;729;gd9a54310e3_0_393"/>
          <p:cNvSpPr/>
          <p:nvPr/>
        </p:nvSpPr>
        <p:spPr>
          <a:xfrm>
            <a:off x="597579" y="469105"/>
            <a:ext cx="485700" cy="485700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35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0" name="Google Shape;730;gd9a54310e3_0_393"/>
          <p:cNvSpPr/>
          <p:nvPr/>
        </p:nvSpPr>
        <p:spPr>
          <a:xfrm>
            <a:off x="2635930" y="390525"/>
            <a:ext cx="9077700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2-3. YOLO (개념)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1" name="Google Shape;731;gd9a54310e3_0_393"/>
          <p:cNvSpPr/>
          <p:nvPr/>
        </p:nvSpPr>
        <p:spPr>
          <a:xfrm>
            <a:off x="2472021" y="1404571"/>
            <a:ext cx="3087000" cy="3087000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2" name="Google Shape;732;gd9a54310e3_0_393"/>
          <p:cNvSpPr/>
          <p:nvPr/>
        </p:nvSpPr>
        <p:spPr>
          <a:xfrm>
            <a:off x="1553427" y="2637754"/>
            <a:ext cx="3208800" cy="3087000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output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 map</a:t>
            </a:r>
            <a:endParaRPr/>
          </a:p>
        </p:txBody>
      </p:sp>
      <p:sp>
        <p:nvSpPr>
          <p:cNvPr id="733" name="Google Shape;733;gd9a54310e3_0_393"/>
          <p:cNvSpPr/>
          <p:nvPr/>
        </p:nvSpPr>
        <p:spPr>
          <a:xfrm>
            <a:off x="1553427" y="1404571"/>
            <a:ext cx="4005743" cy="1233183"/>
          </a:xfrm>
          <a:prstGeom prst="flowChartInputOutput">
            <a:avLst/>
          </a:prstGeom>
          <a:solidFill>
            <a:srgbClr val="00B0F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4" name="Google Shape;734;gd9a54310e3_0_393"/>
          <p:cNvSpPr/>
          <p:nvPr/>
        </p:nvSpPr>
        <p:spPr>
          <a:xfrm flipH="1" rot="5400000">
            <a:off x="2998970" y="3164703"/>
            <a:ext cx="4325100" cy="795300"/>
          </a:xfrm>
          <a:prstGeom prst="parallelogram">
            <a:avLst>
              <a:gd fmla="val 156893" name="adj"/>
            </a:avLst>
          </a:prstGeom>
          <a:solidFill>
            <a:srgbClr val="00B0F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5" name="Google Shape;735;gd9a54310e3_0_393"/>
          <p:cNvSpPr/>
          <p:nvPr/>
        </p:nvSpPr>
        <p:spPr>
          <a:xfrm>
            <a:off x="7328359" y="1404571"/>
            <a:ext cx="3087000" cy="3087000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6" name="Google Shape;736;gd9a54310e3_0_393"/>
          <p:cNvSpPr/>
          <p:nvPr/>
        </p:nvSpPr>
        <p:spPr>
          <a:xfrm>
            <a:off x="6409765" y="2637754"/>
            <a:ext cx="3208800" cy="3087000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Yolo_ obj_detection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Label</a:t>
            </a:r>
            <a:endParaRPr/>
          </a:p>
        </p:txBody>
      </p:sp>
      <p:sp>
        <p:nvSpPr>
          <p:cNvPr id="737" name="Google Shape;737;gd9a54310e3_0_393"/>
          <p:cNvSpPr/>
          <p:nvPr/>
        </p:nvSpPr>
        <p:spPr>
          <a:xfrm>
            <a:off x="6409765" y="1404571"/>
            <a:ext cx="4005743" cy="1233183"/>
          </a:xfrm>
          <a:prstGeom prst="flowChartInputOutput">
            <a:avLst/>
          </a:prstGeom>
          <a:solidFill>
            <a:srgbClr val="00B0F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8" name="Google Shape;738;gd9a54310e3_0_393"/>
          <p:cNvSpPr/>
          <p:nvPr/>
        </p:nvSpPr>
        <p:spPr>
          <a:xfrm flipH="1" rot="5400000">
            <a:off x="7855308" y="3164703"/>
            <a:ext cx="4325100" cy="795300"/>
          </a:xfrm>
          <a:prstGeom prst="parallelogram">
            <a:avLst>
              <a:gd fmla="val 156893" name="adj"/>
            </a:avLst>
          </a:prstGeom>
          <a:solidFill>
            <a:srgbClr val="00B0F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9" name="Google Shape;739;gd9a54310e3_0_393"/>
          <p:cNvSpPr/>
          <p:nvPr/>
        </p:nvSpPr>
        <p:spPr>
          <a:xfrm>
            <a:off x="4320142" y="6039966"/>
            <a:ext cx="2693100" cy="63120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같은 사이즈, 같은 차원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d9a54310e3_0_483"/>
          <p:cNvSpPr/>
          <p:nvPr/>
        </p:nvSpPr>
        <p:spPr>
          <a:xfrm>
            <a:off x="478516" y="390525"/>
            <a:ext cx="2038500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5" name="Google Shape;745;gd9a54310e3_0_483"/>
          <p:cNvSpPr/>
          <p:nvPr/>
        </p:nvSpPr>
        <p:spPr>
          <a:xfrm>
            <a:off x="597579" y="469105"/>
            <a:ext cx="485700" cy="485700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36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6" name="Google Shape;746;gd9a54310e3_0_483"/>
          <p:cNvSpPr/>
          <p:nvPr/>
        </p:nvSpPr>
        <p:spPr>
          <a:xfrm>
            <a:off x="2635930" y="390525"/>
            <a:ext cx="9077700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2-3. YOLO (개념)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47" name="Google Shape;747;gd9a54310e3_0_483"/>
          <p:cNvGrpSpPr/>
          <p:nvPr/>
        </p:nvGrpSpPr>
        <p:grpSpPr>
          <a:xfrm>
            <a:off x="2260071" y="4411408"/>
            <a:ext cx="1748106" cy="1887474"/>
            <a:chOff x="1553427" y="866403"/>
            <a:chExt cx="4005743" cy="4325100"/>
          </a:xfrm>
        </p:grpSpPr>
        <p:sp>
          <p:nvSpPr>
            <p:cNvPr id="748" name="Google Shape;748;gd9a54310e3_0_483"/>
            <p:cNvSpPr/>
            <p:nvPr/>
          </p:nvSpPr>
          <p:spPr>
            <a:xfrm>
              <a:off x="2472021" y="871171"/>
              <a:ext cx="3087000" cy="3087000"/>
            </a:xfrm>
            <a:prstGeom prst="rect">
              <a:avLst/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9" name="Google Shape;749;gd9a54310e3_0_483"/>
            <p:cNvSpPr/>
            <p:nvPr/>
          </p:nvSpPr>
          <p:spPr>
            <a:xfrm>
              <a:off x="1553427" y="2104354"/>
              <a:ext cx="3208800" cy="3087000"/>
            </a:xfrm>
            <a:prstGeom prst="rect">
              <a:avLst/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L_Box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0" name="Google Shape;750;gd9a54310e3_0_483"/>
            <p:cNvSpPr/>
            <p:nvPr/>
          </p:nvSpPr>
          <p:spPr>
            <a:xfrm>
              <a:off x="1553427" y="871171"/>
              <a:ext cx="4005743" cy="1233183"/>
            </a:xfrm>
            <a:prstGeom prst="flowChartInputOutput">
              <a:avLst/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1" name="Google Shape;751;gd9a54310e3_0_483"/>
            <p:cNvSpPr/>
            <p:nvPr/>
          </p:nvSpPr>
          <p:spPr>
            <a:xfrm flipH="1" rot="5400000">
              <a:off x="2998970" y="2631303"/>
              <a:ext cx="4325100" cy="795300"/>
            </a:xfrm>
            <a:prstGeom prst="parallelogram">
              <a:avLst>
                <a:gd fmla="val 156893" name="adj"/>
              </a:avLst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52" name="Google Shape;752;gd9a54310e3_0_483"/>
          <p:cNvGrpSpPr/>
          <p:nvPr/>
        </p:nvGrpSpPr>
        <p:grpSpPr>
          <a:xfrm>
            <a:off x="8111457" y="4411408"/>
            <a:ext cx="1748106" cy="1887474"/>
            <a:chOff x="6409765" y="866403"/>
            <a:chExt cx="4005743" cy="4325100"/>
          </a:xfrm>
        </p:grpSpPr>
        <p:sp>
          <p:nvSpPr>
            <p:cNvPr id="753" name="Google Shape;753;gd9a54310e3_0_483"/>
            <p:cNvSpPr/>
            <p:nvPr/>
          </p:nvSpPr>
          <p:spPr>
            <a:xfrm>
              <a:off x="7328359" y="871171"/>
              <a:ext cx="3087000" cy="3087000"/>
            </a:xfrm>
            <a:prstGeom prst="rect">
              <a:avLst/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4" name="Google Shape;754;gd9a54310e3_0_483"/>
            <p:cNvSpPr/>
            <p:nvPr/>
          </p:nvSpPr>
          <p:spPr>
            <a:xfrm>
              <a:off x="6409765" y="2104354"/>
              <a:ext cx="3208800" cy="3087000"/>
            </a:xfrm>
            <a:prstGeom prst="rect">
              <a:avLst/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L_Label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5" name="Google Shape;755;gd9a54310e3_0_483"/>
            <p:cNvSpPr/>
            <p:nvPr/>
          </p:nvSpPr>
          <p:spPr>
            <a:xfrm>
              <a:off x="6409765" y="871171"/>
              <a:ext cx="4005743" cy="1233183"/>
            </a:xfrm>
            <a:prstGeom prst="flowChartInputOutput">
              <a:avLst/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6" name="Google Shape;756;gd9a54310e3_0_483"/>
            <p:cNvSpPr/>
            <p:nvPr/>
          </p:nvSpPr>
          <p:spPr>
            <a:xfrm flipH="1" rot="5400000">
              <a:off x="7855308" y="2631303"/>
              <a:ext cx="4325100" cy="795300"/>
            </a:xfrm>
            <a:prstGeom prst="parallelogram">
              <a:avLst>
                <a:gd fmla="val 156893" name="adj"/>
              </a:avLst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57" name="Google Shape;757;gd9a54310e3_0_483"/>
          <p:cNvGrpSpPr/>
          <p:nvPr/>
        </p:nvGrpSpPr>
        <p:grpSpPr>
          <a:xfrm>
            <a:off x="2260071" y="2794185"/>
            <a:ext cx="1748106" cy="1887474"/>
            <a:chOff x="1553427" y="866403"/>
            <a:chExt cx="4005743" cy="4325100"/>
          </a:xfrm>
        </p:grpSpPr>
        <p:sp>
          <p:nvSpPr>
            <p:cNvPr id="758" name="Google Shape;758;gd9a54310e3_0_483"/>
            <p:cNvSpPr/>
            <p:nvPr/>
          </p:nvSpPr>
          <p:spPr>
            <a:xfrm>
              <a:off x="2472021" y="871171"/>
              <a:ext cx="3087000" cy="3087000"/>
            </a:xfrm>
            <a:prstGeom prst="rect">
              <a:avLst/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9" name="Google Shape;759;gd9a54310e3_0_483"/>
            <p:cNvSpPr/>
            <p:nvPr/>
          </p:nvSpPr>
          <p:spPr>
            <a:xfrm>
              <a:off x="1553427" y="2104354"/>
              <a:ext cx="3208800" cy="3087000"/>
            </a:xfrm>
            <a:prstGeom prst="rect">
              <a:avLst/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M_Box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0" name="Google Shape;760;gd9a54310e3_0_483"/>
            <p:cNvSpPr/>
            <p:nvPr/>
          </p:nvSpPr>
          <p:spPr>
            <a:xfrm>
              <a:off x="1553427" y="871171"/>
              <a:ext cx="4005743" cy="1233183"/>
            </a:xfrm>
            <a:prstGeom prst="flowChartInputOutput">
              <a:avLst/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1" name="Google Shape;761;gd9a54310e3_0_483"/>
            <p:cNvSpPr/>
            <p:nvPr/>
          </p:nvSpPr>
          <p:spPr>
            <a:xfrm flipH="1" rot="5400000">
              <a:off x="2998970" y="2631303"/>
              <a:ext cx="4325100" cy="795300"/>
            </a:xfrm>
            <a:prstGeom prst="parallelogram">
              <a:avLst>
                <a:gd fmla="val 156893" name="adj"/>
              </a:avLst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62" name="Google Shape;762;gd9a54310e3_0_483"/>
          <p:cNvGrpSpPr/>
          <p:nvPr/>
        </p:nvGrpSpPr>
        <p:grpSpPr>
          <a:xfrm>
            <a:off x="8111457" y="2794185"/>
            <a:ext cx="1748106" cy="1887474"/>
            <a:chOff x="6409765" y="866403"/>
            <a:chExt cx="4005743" cy="4325100"/>
          </a:xfrm>
        </p:grpSpPr>
        <p:sp>
          <p:nvSpPr>
            <p:cNvPr id="763" name="Google Shape;763;gd9a54310e3_0_483"/>
            <p:cNvSpPr/>
            <p:nvPr/>
          </p:nvSpPr>
          <p:spPr>
            <a:xfrm>
              <a:off x="7328359" y="871171"/>
              <a:ext cx="3087000" cy="3087000"/>
            </a:xfrm>
            <a:prstGeom prst="rect">
              <a:avLst/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4" name="Google Shape;764;gd9a54310e3_0_483"/>
            <p:cNvSpPr/>
            <p:nvPr/>
          </p:nvSpPr>
          <p:spPr>
            <a:xfrm>
              <a:off x="6409765" y="2104354"/>
              <a:ext cx="3208800" cy="3087000"/>
            </a:xfrm>
            <a:prstGeom prst="rect">
              <a:avLst/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M_Label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5" name="Google Shape;765;gd9a54310e3_0_483"/>
            <p:cNvSpPr/>
            <p:nvPr/>
          </p:nvSpPr>
          <p:spPr>
            <a:xfrm>
              <a:off x="6409765" y="871171"/>
              <a:ext cx="4005743" cy="1233183"/>
            </a:xfrm>
            <a:prstGeom prst="flowChartInputOutput">
              <a:avLst/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6" name="Google Shape;766;gd9a54310e3_0_483"/>
            <p:cNvSpPr/>
            <p:nvPr/>
          </p:nvSpPr>
          <p:spPr>
            <a:xfrm flipH="1" rot="5400000">
              <a:off x="7855308" y="2631303"/>
              <a:ext cx="4325100" cy="795300"/>
            </a:xfrm>
            <a:prstGeom prst="parallelogram">
              <a:avLst>
                <a:gd fmla="val 156893" name="adj"/>
              </a:avLst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67" name="Google Shape;767;gd9a54310e3_0_483"/>
          <p:cNvGrpSpPr/>
          <p:nvPr/>
        </p:nvGrpSpPr>
        <p:grpSpPr>
          <a:xfrm>
            <a:off x="2260071" y="1176963"/>
            <a:ext cx="1748106" cy="1887474"/>
            <a:chOff x="1553427" y="866403"/>
            <a:chExt cx="4005743" cy="4325100"/>
          </a:xfrm>
        </p:grpSpPr>
        <p:sp>
          <p:nvSpPr>
            <p:cNvPr id="768" name="Google Shape;768;gd9a54310e3_0_483"/>
            <p:cNvSpPr/>
            <p:nvPr/>
          </p:nvSpPr>
          <p:spPr>
            <a:xfrm>
              <a:off x="2472021" y="871171"/>
              <a:ext cx="3087000" cy="3087000"/>
            </a:xfrm>
            <a:prstGeom prst="rect">
              <a:avLst/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9" name="Google Shape;769;gd9a54310e3_0_483"/>
            <p:cNvSpPr/>
            <p:nvPr/>
          </p:nvSpPr>
          <p:spPr>
            <a:xfrm>
              <a:off x="1553427" y="2104354"/>
              <a:ext cx="3208800" cy="3087000"/>
            </a:xfrm>
            <a:prstGeom prst="rect">
              <a:avLst/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S_Box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0" name="Google Shape;770;gd9a54310e3_0_483"/>
            <p:cNvSpPr/>
            <p:nvPr/>
          </p:nvSpPr>
          <p:spPr>
            <a:xfrm>
              <a:off x="1553427" y="871171"/>
              <a:ext cx="4005743" cy="1233183"/>
            </a:xfrm>
            <a:prstGeom prst="flowChartInputOutput">
              <a:avLst/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1" name="Google Shape;771;gd9a54310e3_0_483"/>
            <p:cNvSpPr/>
            <p:nvPr/>
          </p:nvSpPr>
          <p:spPr>
            <a:xfrm flipH="1" rot="5400000">
              <a:off x="2998970" y="2631303"/>
              <a:ext cx="4325100" cy="795300"/>
            </a:xfrm>
            <a:prstGeom prst="parallelogram">
              <a:avLst>
                <a:gd fmla="val 156893" name="adj"/>
              </a:avLst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72" name="Google Shape;772;gd9a54310e3_0_483"/>
          <p:cNvGrpSpPr/>
          <p:nvPr/>
        </p:nvGrpSpPr>
        <p:grpSpPr>
          <a:xfrm>
            <a:off x="8111457" y="1176963"/>
            <a:ext cx="1748106" cy="1887474"/>
            <a:chOff x="6409765" y="866403"/>
            <a:chExt cx="4005743" cy="4325100"/>
          </a:xfrm>
        </p:grpSpPr>
        <p:sp>
          <p:nvSpPr>
            <p:cNvPr id="773" name="Google Shape;773;gd9a54310e3_0_483"/>
            <p:cNvSpPr/>
            <p:nvPr/>
          </p:nvSpPr>
          <p:spPr>
            <a:xfrm>
              <a:off x="7328359" y="871171"/>
              <a:ext cx="3087000" cy="3087000"/>
            </a:xfrm>
            <a:prstGeom prst="rect">
              <a:avLst/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4" name="Google Shape;774;gd9a54310e3_0_483"/>
            <p:cNvSpPr/>
            <p:nvPr/>
          </p:nvSpPr>
          <p:spPr>
            <a:xfrm>
              <a:off x="6409765" y="2104354"/>
              <a:ext cx="3208800" cy="3087000"/>
            </a:xfrm>
            <a:prstGeom prst="rect">
              <a:avLst/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S_Label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5" name="Google Shape;775;gd9a54310e3_0_483"/>
            <p:cNvSpPr/>
            <p:nvPr/>
          </p:nvSpPr>
          <p:spPr>
            <a:xfrm>
              <a:off x="6409765" y="871171"/>
              <a:ext cx="4005743" cy="1233183"/>
            </a:xfrm>
            <a:prstGeom prst="flowChartInputOutput">
              <a:avLst/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6" name="Google Shape;776;gd9a54310e3_0_483"/>
            <p:cNvSpPr/>
            <p:nvPr/>
          </p:nvSpPr>
          <p:spPr>
            <a:xfrm flipH="1" rot="5400000">
              <a:off x="7855308" y="2631303"/>
              <a:ext cx="4325100" cy="795300"/>
            </a:xfrm>
            <a:prstGeom prst="parallelogram">
              <a:avLst>
                <a:gd fmla="val 156893" name="adj"/>
              </a:avLst>
            </a:prstGeom>
            <a:solidFill>
              <a:srgbClr val="00B0F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77" name="Google Shape;777;gd9a54310e3_0_483"/>
          <p:cNvSpPr txBox="1"/>
          <p:nvPr/>
        </p:nvSpPr>
        <p:spPr>
          <a:xfrm>
            <a:off x="1337886" y="6489422"/>
            <a:ext cx="324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Out Feature maps</a:t>
            </a:r>
            <a:endParaRPr/>
          </a:p>
        </p:txBody>
      </p:sp>
      <p:sp>
        <p:nvSpPr>
          <p:cNvPr id="778" name="Google Shape;778;gd9a54310e3_0_483"/>
          <p:cNvSpPr txBox="1"/>
          <p:nvPr/>
        </p:nvSpPr>
        <p:spPr>
          <a:xfrm>
            <a:off x="7362965" y="6489422"/>
            <a:ext cx="324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Y labels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9" name="Google Shape;779;gd9a54310e3_0_483"/>
          <p:cNvSpPr/>
          <p:nvPr/>
        </p:nvSpPr>
        <p:spPr>
          <a:xfrm>
            <a:off x="5261994" y="2009163"/>
            <a:ext cx="1736400" cy="32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0" name="Google Shape;780;gd9a54310e3_0_483"/>
          <p:cNvSpPr/>
          <p:nvPr/>
        </p:nvSpPr>
        <p:spPr>
          <a:xfrm>
            <a:off x="5261994" y="3722614"/>
            <a:ext cx="1736400" cy="32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1" name="Google Shape;781;gd9a54310e3_0_483"/>
          <p:cNvSpPr/>
          <p:nvPr/>
        </p:nvSpPr>
        <p:spPr>
          <a:xfrm>
            <a:off x="5261994" y="5369694"/>
            <a:ext cx="1736400" cy="32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d9a54310e3_0_424"/>
          <p:cNvSpPr/>
          <p:nvPr/>
        </p:nvSpPr>
        <p:spPr>
          <a:xfrm>
            <a:off x="478516" y="390525"/>
            <a:ext cx="2038500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7" name="Google Shape;787;gd9a54310e3_0_424"/>
          <p:cNvSpPr/>
          <p:nvPr/>
        </p:nvSpPr>
        <p:spPr>
          <a:xfrm>
            <a:off x="597579" y="469105"/>
            <a:ext cx="485700" cy="485700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37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8" name="Google Shape;788;gd9a54310e3_0_424"/>
          <p:cNvSpPr/>
          <p:nvPr/>
        </p:nvSpPr>
        <p:spPr>
          <a:xfrm>
            <a:off x="2635930" y="390525"/>
            <a:ext cx="9077700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2-3. YOLO (개념)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89" name="Google Shape;789;gd9a54310e3_0_424"/>
          <p:cNvGrpSpPr/>
          <p:nvPr/>
        </p:nvGrpSpPr>
        <p:grpSpPr>
          <a:xfrm>
            <a:off x="736820" y="1297423"/>
            <a:ext cx="2551704" cy="2597694"/>
            <a:chOff x="1551513" y="866339"/>
            <a:chExt cx="4007702" cy="4325164"/>
          </a:xfrm>
        </p:grpSpPr>
        <p:sp>
          <p:nvSpPr>
            <p:cNvPr id="790" name="Google Shape;790;gd9a54310e3_0_424"/>
            <p:cNvSpPr/>
            <p:nvPr/>
          </p:nvSpPr>
          <p:spPr>
            <a:xfrm>
              <a:off x="2346815" y="871171"/>
              <a:ext cx="3212400" cy="3087000"/>
            </a:xfrm>
            <a:prstGeom prst="rect">
              <a:avLst/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1" name="Google Shape;791;gd9a54310e3_0_424"/>
            <p:cNvSpPr/>
            <p:nvPr/>
          </p:nvSpPr>
          <p:spPr>
            <a:xfrm>
              <a:off x="1553427" y="2104354"/>
              <a:ext cx="3208800" cy="3087000"/>
            </a:xfrm>
            <a:prstGeom prst="rect">
              <a:avLst/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S_Box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2" name="Google Shape;792;gd9a54310e3_0_424"/>
            <p:cNvSpPr/>
            <p:nvPr/>
          </p:nvSpPr>
          <p:spPr>
            <a:xfrm>
              <a:off x="1553427" y="866339"/>
              <a:ext cx="4005743" cy="1233183"/>
            </a:xfrm>
            <a:prstGeom prst="flowChartInputOutput">
              <a:avLst/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3" name="Google Shape;793;gd9a54310e3_0_424"/>
            <p:cNvSpPr/>
            <p:nvPr/>
          </p:nvSpPr>
          <p:spPr>
            <a:xfrm flipH="1" rot="5400000">
              <a:off x="2998970" y="2631303"/>
              <a:ext cx="4325100" cy="795300"/>
            </a:xfrm>
            <a:prstGeom prst="parallelogram">
              <a:avLst>
                <a:gd fmla="val 153836" name="adj"/>
              </a:avLst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4" name="Google Shape;794;gd9a54310e3_0_424"/>
            <p:cNvSpPr/>
            <p:nvPr/>
          </p:nvSpPr>
          <p:spPr>
            <a:xfrm flipH="1" rot="5400000">
              <a:off x="-213387" y="2631302"/>
              <a:ext cx="4325100" cy="795300"/>
            </a:xfrm>
            <a:prstGeom prst="parallelogram">
              <a:avLst>
                <a:gd fmla="val 153836" name="adj"/>
              </a:avLst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5" name="Google Shape;795;gd9a54310e3_0_424"/>
            <p:cNvSpPr/>
            <p:nvPr/>
          </p:nvSpPr>
          <p:spPr>
            <a:xfrm>
              <a:off x="1553427" y="3958320"/>
              <a:ext cx="4005743" cy="1233183"/>
            </a:xfrm>
            <a:prstGeom prst="flowChartInputOutput">
              <a:avLst/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96" name="Google Shape;796;gd9a54310e3_0_424"/>
          <p:cNvGrpSpPr/>
          <p:nvPr/>
        </p:nvGrpSpPr>
        <p:grpSpPr>
          <a:xfrm>
            <a:off x="3602124" y="1297423"/>
            <a:ext cx="2551704" cy="2597694"/>
            <a:chOff x="1551513" y="866339"/>
            <a:chExt cx="4007702" cy="4325164"/>
          </a:xfrm>
        </p:grpSpPr>
        <p:sp>
          <p:nvSpPr>
            <p:cNvPr id="797" name="Google Shape;797;gd9a54310e3_0_424"/>
            <p:cNvSpPr/>
            <p:nvPr/>
          </p:nvSpPr>
          <p:spPr>
            <a:xfrm>
              <a:off x="2346815" y="871171"/>
              <a:ext cx="3212400" cy="3087000"/>
            </a:xfrm>
            <a:prstGeom prst="rect">
              <a:avLst/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8" name="Google Shape;798;gd9a54310e3_0_424"/>
            <p:cNvSpPr/>
            <p:nvPr/>
          </p:nvSpPr>
          <p:spPr>
            <a:xfrm>
              <a:off x="1553427" y="2104354"/>
              <a:ext cx="3208800" cy="3087000"/>
            </a:xfrm>
            <a:prstGeom prst="rect">
              <a:avLst/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S_Label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9" name="Google Shape;799;gd9a54310e3_0_424"/>
            <p:cNvSpPr/>
            <p:nvPr/>
          </p:nvSpPr>
          <p:spPr>
            <a:xfrm>
              <a:off x="1553427" y="866339"/>
              <a:ext cx="4005743" cy="1233183"/>
            </a:xfrm>
            <a:prstGeom prst="flowChartInputOutput">
              <a:avLst/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0" name="Google Shape;800;gd9a54310e3_0_424"/>
            <p:cNvSpPr/>
            <p:nvPr/>
          </p:nvSpPr>
          <p:spPr>
            <a:xfrm flipH="1" rot="5400000">
              <a:off x="2998970" y="2631303"/>
              <a:ext cx="4325100" cy="795300"/>
            </a:xfrm>
            <a:prstGeom prst="parallelogram">
              <a:avLst>
                <a:gd fmla="val 153836" name="adj"/>
              </a:avLst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1" name="Google Shape;801;gd9a54310e3_0_424"/>
            <p:cNvSpPr/>
            <p:nvPr/>
          </p:nvSpPr>
          <p:spPr>
            <a:xfrm flipH="1" rot="5400000">
              <a:off x="-213387" y="2631302"/>
              <a:ext cx="4325100" cy="795300"/>
            </a:xfrm>
            <a:prstGeom prst="parallelogram">
              <a:avLst>
                <a:gd fmla="val 153836" name="adj"/>
              </a:avLst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2" name="Google Shape;802;gd9a54310e3_0_424"/>
            <p:cNvSpPr/>
            <p:nvPr/>
          </p:nvSpPr>
          <p:spPr>
            <a:xfrm>
              <a:off x="1553427" y="3958320"/>
              <a:ext cx="4005743" cy="1233183"/>
            </a:xfrm>
            <a:prstGeom prst="flowChartInputOutput">
              <a:avLst/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03" name="Google Shape;803;gd9a54310e3_0_424"/>
          <p:cNvGrpSpPr/>
          <p:nvPr/>
        </p:nvGrpSpPr>
        <p:grpSpPr>
          <a:xfrm>
            <a:off x="738148" y="1935904"/>
            <a:ext cx="359090" cy="365476"/>
            <a:chOff x="1551513" y="866339"/>
            <a:chExt cx="4007702" cy="4325164"/>
          </a:xfrm>
        </p:grpSpPr>
        <p:sp>
          <p:nvSpPr>
            <p:cNvPr id="804" name="Google Shape;804;gd9a54310e3_0_424"/>
            <p:cNvSpPr/>
            <p:nvPr/>
          </p:nvSpPr>
          <p:spPr>
            <a:xfrm>
              <a:off x="2346815" y="871171"/>
              <a:ext cx="3212400" cy="3087000"/>
            </a:xfrm>
            <a:prstGeom prst="rect">
              <a:avLst/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5" name="Google Shape;805;gd9a54310e3_0_424"/>
            <p:cNvSpPr/>
            <p:nvPr/>
          </p:nvSpPr>
          <p:spPr>
            <a:xfrm>
              <a:off x="1553427" y="2104354"/>
              <a:ext cx="3208800" cy="3087000"/>
            </a:xfrm>
            <a:prstGeom prst="rect">
              <a:avLst/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6" name="Google Shape;806;gd9a54310e3_0_424"/>
            <p:cNvSpPr/>
            <p:nvPr/>
          </p:nvSpPr>
          <p:spPr>
            <a:xfrm>
              <a:off x="1553427" y="866339"/>
              <a:ext cx="4005743" cy="1233183"/>
            </a:xfrm>
            <a:prstGeom prst="flowChartInputOutput">
              <a:avLst/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7" name="Google Shape;807;gd9a54310e3_0_424"/>
            <p:cNvSpPr/>
            <p:nvPr/>
          </p:nvSpPr>
          <p:spPr>
            <a:xfrm flipH="1" rot="5400000">
              <a:off x="2998970" y="2631303"/>
              <a:ext cx="4325100" cy="795300"/>
            </a:xfrm>
            <a:prstGeom prst="parallelogram">
              <a:avLst>
                <a:gd fmla="val 153836" name="adj"/>
              </a:avLst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8" name="Google Shape;808;gd9a54310e3_0_424"/>
            <p:cNvSpPr/>
            <p:nvPr/>
          </p:nvSpPr>
          <p:spPr>
            <a:xfrm flipH="1" rot="5400000">
              <a:off x="-213387" y="2631302"/>
              <a:ext cx="4325100" cy="795300"/>
            </a:xfrm>
            <a:prstGeom prst="parallelogram">
              <a:avLst>
                <a:gd fmla="val 153836" name="adj"/>
              </a:avLst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9" name="Google Shape;809;gd9a54310e3_0_424"/>
            <p:cNvSpPr/>
            <p:nvPr/>
          </p:nvSpPr>
          <p:spPr>
            <a:xfrm>
              <a:off x="1553427" y="3958320"/>
              <a:ext cx="4005743" cy="1233183"/>
            </a:xfrm>
            <a:prstGeom prst="flowChartInputOutput">
              <a:avLst/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810" name="Google Shape;810;gd9a54310e3_0_424"/>
          <p:cNvCxnSpPr/>
          <p:nvPr/>
        </p:nvCxnSpPr>
        <p:spPr>
          <a:xfrm flipH="1">
            <a:off x="999062" y="1297416"/>
            <a:ext cx="526500" cy="7407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11" name="Google Shape;811;gd9a54310e3_0_424"/>
          <p:cNvCxnSpPr/>
          <p:nvPr/>
        </p:nvCxnSpPr>
        <p:spPr>
          <a:xfrm flipH="1">
            <a:off x="999062" y="1565593"/>
            <a:ext cx="526500" cy="7407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12" name="Google Shape;812;gd9a54310e3_0_424"/>
          <p:cNvCxnSpPr/>
          <p:nvPr/>
        </p:nvCxnSpPr>
        <p:spPr>
          <a:xfrm>
            <a:off x="1525562" y="1300318"/>
            <a:ext cx="0" cy="2625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13" name="Google Shape;813;gd9a54310e3_0_424"/>
          <p:cNvCxnSpPr/>
          <p:nvPr/>
        </p:nvCxnSpPr>
        <p:spPr>
          <a:xfrm rot="10800000">
            <a:off x="1262462" y="1562691"/>
            <a:ext cx="2631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14" name="Google Shape;814;gd9a54310e3_0_424"/>
          <p:cNvCxnSpPr/>
          <p:nvPr/>
        </p:nvCxnSpPr>
        <p:spPr>
          <a:xfrm flipH="1">
            <a:off x="741029" y="1547059"/>
            <a:ext cx="526500" cy="7407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15" name="Google Shape;815;gd9a54310e3_0_424"/>
          <p:cNvCxnSpPr/>
          <p:nvPr/>
        </p:nvCxnSpPr>
        <p:spPr>
          <a:xfrm flipH="1">
            <a:off x="741029" y="1283673"/>
            <a:ext cx="526500" cy="7407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16" name="Google Shape;816;gd9a54310e3_0_424"/>
          <p:cNvCxnSpPr/>
          <p:nvPr/>
        </p:nvCxnSpPr>
        <p:spPr>
          <a:xfrm>
            <a:off x="1246805" y="1300318"/>
            <a:ext cx="0" cy="2625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17" name="Google Shape;817;gd9a54310e3_0_424"/>
          <p:cNvCxnSpPr/>
          <p:nvPr/>
        </p:nvCxnSpPr>
        <p:spPr>
          <a:xfrm rot="10800000">
            <a:off x="1262462" y="1297416"/>
            <a:ext cx="2631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grpSp>
        <p:nvGrpSpPr>
          <p:cNvPr id="818" name="Google Shape;818;gd9a54310e3_0_424"/>
          <p:cNvGrpSpPr/>
          <p:nvPr/>
        </p:nvGrpSpPr>
        <p:grpSpPr>
          <a:xfrm>
            <a:off x="3606234" y="1935904"/>
            <a:ext cx="359090" cy="365476"/>
            <a:chOff x="1551513" y="866339"/>
            <a:chExt cx="4007702" cy="4325164"/>
          </a:xfrm>
        </p:grpSpPr>
        <p:sp>
          <p:nvSpPr>
            <p:cNvPr id="819" name="Google Shape;819;gd9a54310e3_0_424"/>
            <p:cNvSpPr/>
            <p:nvPr/>
          </p:nvSpPr>
          <p:spPr>
            <a:xfrm>
              <a:off x="2346815" y="871171"/>
              <a:ext cx="3212400" cy="3087000"/>
            </a:xfrm>
            <a:prstGeom prst="rect">
              <a:avLst/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0" name="Google Shape;820;gd9a54310e3_0_424"/>
            <p:cNvSpPr/>
            <p:nvPr/>
          </p:nvSpPr>
          <p:spPr>
            <a:xfrm>
              <a:off x="1553427" y="2104354"/>
              <a:ext cx="3208800" cy="3087000"/>
            </a:xfrm>
            <a:prstGeom prst="rect">
              <a:avLst/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1" name="Google Shape;821;gd9a54310e3_0_424"/>
            <p:cNvSpPr/>
            <p:nvPr/>
          </p:nvSpPr>
          <p:spPr>
            <a:xfrm>
              <a:off x="1553427" y="866339"/>
              <a:ext cx="4005743" cy="1233183"/>
            </a:xfrm>
            <a:prstGeom prst="flowChartInputOutput">
              <a:avLst/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2" name="Google Shape;822;gd9a54310e3_0_424"/>
            <p:cNvSpPr/>
            <p:nvPr/>
          </p:nvSpPr>
          <p:spPr>
            <a:xfrm flipH="1" rot="5400000">
              <a:off x="2998970" y="2631303"/>
              <a:ext cx="4325100" cy="795300"/>
            </a:xfrm>
            <a:prstGeom prst="parallelogram">
              <a:avLst>
                <a:gd fmla="val 153836" name="adj"/>
              </a:avLst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3" name="Google Shape;823;gd9a54310e3_0_424"/>
            <p:cNvSpPr/>
            <p:nvPr/>
          </p:nvSpPr>
          <p:spPr>
            <a:xfrm flipH="1" rot="5400000">
              <a:off x="-213387" y="2631302"/>
              <a:ext cx="4325100" cy="795300"/>
            </a:xfrm>
            <a:prstGeom prst="parallelogram">
              <a:avLst>
                <a:gd fmla="val 153836" name="adj"/>
              </a:avLst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4" name="Google Shape;824;gd9a54310e3_0_424"/>
            <p:cNvSpPr/>
            <p:nvPr/>
          </p:nvSpPr>
          <p:spPr>
            <a:xfrm>
              <a:off x="1553427" y="3958320"/>
              <a:ext cx="4005743" cy="1233183"/>
            </a:xfrm>
            <a:prstGeom prst="flowChartInputOutput">
              <a:avLst/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825" name="Google Shape;825;gd9a54310e3_0_424"/>
          <p:cNvCxnSpPr/>
          <p:nvPr/>
        </p:nvCxnSpPr>
        <p:spPr>
          <a:xfrm flipH="1">
            <a:off x="3867148" y="1297416"/>
            <a:ext cx="526500" cy="7407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26" name="Google Shape;826;gd9a54310e3_0_424"/>
          <p:cNvCxnSpPr/>
          <p:nvPr/>
        </p:nvCxnSpPr>
        <p:spPr>
          <a:xfrm flipH="1">
            <a:off x="3867148" y="1565593"/>
            <a:ext cx="526500" cy="7407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27" name="Google Shape;827;gd9a54310e3_0_424"/>
          <p:cNvCxnSpPr/>
          <p:nvPr/>
        </p:nvCxnSpPr>
        <p:spPr>
          <a:xfrm>
            <a:off x="4393648" y="1300318"/>
            <a:ext cx="0" cy="2625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28" name="Google Shape;828;gd9a54310e3_0_424"/>
          <p:cNvCxnSpPr/>
          <p:nvPr/>
        </p:nvCxnSpPr>
        <p:spPr>
          <a:xfrm rot="10800000">
            <a:off x="4130548" y="1562691"/>
            <a:ext cx="2631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29" name="Google Shape;829;gd9a54310e3_0_424"/>
          <p:cNvCxnSpPr/>
          <p:nvPr/>
        </p:nvCxnSpPr>
        <p:spPr>
          <a:xfrm flipH="1">
            <a:off x="3609115" y="1547059"/>
            <a:ext cx="526500" cy="7407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30" name="Google Shape;830;gd9a54310e3_0_424"/>
          <p:cNvCxnSpPr/>
          <p:nvPr/>
        </p:nvCxnSpPr>
        <p:spPr>
          <a:xfrm flipH="1">
            <a:off x="3609115" y="1283673"/>
            <a:ext cx="526500" cy="7407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31" name="Google Shape;831;gd9a54310e3_0_424"/>
          <p:cNvCxnSpPr/>
          <p:nvPr/>
        </p:nvCxnSpPr>
        <p:spPr>
          <a:xfrm>
            <a:off x="4114891" y="1300318"/>
            <a:ext cx="0" cy="2625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32" name="Google Shape;832;gd9a54310e3_0_424"/>
          <p:cNvCxnSpPr/>
          <p:nvPr/>
        </p:nvCxnSpPr>
        <p:spPr>
          <a:xfrm rot="10800000">
            <a:off x="4130548" y="1297416"/>
            <a:ext cx="2631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grpSp>
        <p:nvGrpSpPr>
          <p:cNvPr id="833" name="Google Shape;833;gd9a54310e3_0_424"/>
          <p:cNvGrpSpPr/>
          <p:nvPr/>
        </p:nvGrpSpPr>
        <p:grpSpPr>
          <a:xfrm>
            <a:off x="5802052" y="3985872"/>
            <a:ext cx="2818617" cy="2759455"/>
            <a:chOff x="1551513" y="866339"/>
            <a:chExt cx="4007702" cy="4325164"/>
          </a:xfrm>
        </p:grpSpPr>
        <p:sp>
          <p:nvSpPr>
            <p:cNvPr id="834" name="Google Shape;834;gd9a54310e3_0_424"/>
            <p:cNvSpPr/>
            <p:nvPr/>
          </p:nvSpPr>
          <p:spPr>
            <a:xfrm>
              <a:off x="2346815" y="871171"/>
              <a:ext cx="3212400" cy="3087000"/>
            </a:xfrm>
            <a:prstGeom prst="rect">
              <a:avLst/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5" name="Google Shape;835;gd9a54310e3_0_424"/>
            <p:cNvSpPr/>
            <p:nvPr/>
          </p:nvSpPr>
          <p:spPr>
            <a:xfrm>
              <a:off x="1553427" y="2104354"/>
              <a:ext cx="3208800" cy="3087000"/>
            </a:xfrm>
            <a:prstGeom prst="rect">
              <a:avLst/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S_Box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6" name="Google Shape;836;gd9a54310e3_0_424"/>
            <p:cNvSpPr/>
            <p:nvPr/>
          </p:nvSpPr>
          <p:spPr>
            <a:xfrm>
              <a:off x="1553427" y="866339"/>
              <a:ext cx="4005743" cy="1233183"/>
            </a:xfrm>
            <a:prstGeom prst="flowChartInputOutput">
              <a:avLst/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7" name="Google Shape;837;gd9a54310e3_0_424"/>
            <p:cNvSpPr/>
            <p:nvPr/>
          </p:nvSpPr>
          <p:spPr>
            <a:xfrm flipH="1" rot="5400000">
              <a:off x="2998970" y="2631303"/>
              <a:ext cx="4325100" cy="795300"/>
            </a:xfrm>
            <a:prstGeom prst="parallelogram">
              <a:avLst>
                <a:gd fmla="val 153836" name="adj"/>
              </a:avLst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8" name="Google Shape;838;gd9a54310e3_0_424"/>
            <p:cNvSpPr/>
            <p:nvPr/>
          </p:nvSpPr>
          <p:spPr>
            <a:xfrm flipH="1" rot="5400000">
              <a:off x="-213387" y="2631302"/>
              <a:ext cx="4325100" cy="795300"/>
            </a:xfrm>
            <a:prstGeom prst="parallelogram">
              <a:avLst>
                <a:gd fmla="val 153836" name="adj"/>
              </a:avLst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9" name="Google Shape;839;gd9a54310e3_0_424"/>
            <p:cNvSpPr/>
            <p:nvPr/>
          </p:nvSpPr>
          <p:spPr>
            <a:xfrm>
              <a:off x="1553427" y="3958320"/>
              <a:ext cx="4005743" cy="1233183"/>
            </a:xfrm>
            <a:prstGeom prst="flowChartInputOutput">
              <a:avLst/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40" name="Google Shape;840;gd9a54310e3_0_424"/>
          <p:cNvGrpSpPr/>
          <p:nvPr/>
        </p:nvGrpSpPr>
        <p:grpSpPr>
          <a:xfrm>
            <a:off x="8944169" y="3985872"/>
            <a:ext cx="2818617" cy="2759455"/>
            <a:chOff x="1551513" y="866339"/>
            <a:chExt cx="4007702" cy="4325164"/>
          </a:xfrm>
        </p:grpSpPr>
        <p:sp>
          <p:nvSpPr>
            <p:cNvPr id="841" name="Google Shape;841;gd9a54310e3_0_424"/>
            <p:cNvSpPr/>
            <p:nvPr/>
          </p:nvSpPr>
          <p:spPr>
            <a:xfrm>
              <a:off x="2346815" y="871171"/>
              <a:ext cx="3212400" cy="3087000"/>
            </a:xfrm>
            <a:prstGeom prst="rect">
              <a:avLst/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2" name="Google Shape;842;gd9a54310e3_0_424"/>
            <p:cNvSpPr/>
            <p:nvPr/>
          </p:nvSpPr>
          <p:spPr>
            <a:xfrm>
              <a:off x="1553427" y="2104354"/>
              <a:ext cx="3208800" cy="3087000"/>
            </a:xfrm>
            <a:prstGeom prst="rect">
              <a:avLst/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S_Label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3" name="Google Shape;843;gd9a54310e3_0_424"/>
            <p:cNvSpPr/>
            <p:nvPr/>
          </p:nvSpPr>
          <p:spPr>
            <a:xfrm>
              <a:off x="1553427" y="866339"/>
              <a:ext cx="4005743" cy="1233183"/>
            </a:xfrm>
            <a:prstGeom prst="flowChartInputOutput">
              <a:avLst/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4" name="Google Shape;844;gd9a54310e3_0_424"/>
            <p:cNvSpPr/>
            <p:nvPr/>
          </p:nvSpPr>
          <p:spPr>
            <a:xfrm flipH="1" rot="5400000">
              <a:off x="2998970" y="2631303"/>
              <a:ext cx="4325100" cy="795300"/>
            </a:xfrm>
            <a:prstGeom prst="parallelogram">
              <a:avLst>
                <a:gd fmla="val 153836" name="adj"/>
              </a:avLst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5" name="Google Shape;845;gd9a54310e3_0_424"/>
            <p:cNvSpPr/>
            <p:nvPr/>
          </p:nvSpPr>
          <p:spPr>
            <a:xfrm flipH="1" rot="5400000">
              <a:off x="-213387" y="2631302"/>
              <a:ext cx="4325100" cy="795300"/>
            </a:xfrm>
            <a:prstGeom prst="parallelogram">
              <a:avLst>
                <a:gd fmla="val 153836" name="adj"/>
              </a:avLst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6" name="Google Shape;846;gd9a54310e3_0_424"/>
            <p:cNvSpPr/>
            <p:nvPr/>
          </p:nvSpPr>
          <p:spPr>
            <a:xfrm>
              <a:off x="1553427" y="3958320"/>
              <a:ext cx="4005743" cy="1233183"/>
            </a:xfrm>
            <a:prstGeom prst="flowChartInputOutput">
              <a:avLst/>
            </a:prstGeom>
            <a:solidFill>
              <a:srgbClr val="4472C4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47" name="Google Shape;847;gd9a54310e3_0_424"/>
          <p:cNvGrpSpPr/>
          <p:nvPr/>
        </p:nvGrpSpPr>
        <p:grpSpPr>
          <a:xfrm>
            <a:off x="5928556" y="4468474"/>
            <a:ext cx="396362" cy="387967"/>
            <a:chOff x="1551513" y="866339"/>
            <a:chExt cx="4007702" cy="4325164"/>
          </a:xfrm>
        </p:grpSpPr>
        <p:sp>
          <p:nvSpPr>
            <p:cNvPr id="848" name="Google Shape;848;gd9a54310e3_0_424"/>
            <p:cNvSpPr/>
            <p:nvPr/>
          </p:nvSpPr>
          <p:spPr>
            <a:xfrm>
              <a:off x="2346815" y="871171"/>
              <a:ext cx="3212400" cy="3087000"/>
            </a:xfrm>
            <a:prstGeom prst="rect">
              <a:avLst/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9" name="Google Shape;849;gd9a54310e3_0_424"/>
            <p:cNvSpPr/>
            <p:nvPr/>
          </p:nvSpPr>
          <p:spPr>
            <a:xfrm>
              <a:off x="1553427" y="2104354"/>
              <a:ext cx="3208800" cy="3087000"/>
            </a:xfrm>
            <a:prstGeom prst="rect">
              <a:avLst/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0" name="Google Shape;850;gd9a54310e3_0_424"/>
            <p:cNvSpPr/>
            <p:nvPr/>
          </p:nvSpPr>
          <p:spPr>
            <a:xfrm>
              <a:off x="1553427" y="866339"/>
              <a:ext cx="4005743" cy="1233183"/>
            </a:xfrm>
            <a:prstGeom prst="flowChartInputOutput">
              <a:avLst/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1" name="Google Shape;851;gd9a54310e3_0_424"/>
            <p:cNvSpPr/>
            <p:nvPr/>
          </p:nvSpPr>
          <p:spPr>
            <a:xfrm flipH="1" rot="5400000">
              <a:off x="2998970" y="2631303"/>
              <a:ext cx="4325100" cy="795300"/>
            </a:xfrm>
            <a:prstGeom prst="parallelogram">
              <a:avLst>
                <a:gd fmla="val 153836" name="adj"/>
              </a:avLst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2" name="Google Shape;852;gd9a54310e3_0_424"/>
            <p:cNvSpPr/>
            <p:nvPr/>
          </p:nvSpPr>
          <p:spPr>
            <a:xfrm flipH="1" rot="5400000">
              <a:off x="-213387" y="2631302"/>
              <a:ext cx="4325100" cy="795300"/>
            </a:xfrm>
            <a:prstGeom prst="parallelogram">
              <a:avLst>
                <a:gd fmla="val 153836" name="adj"/>
              </a:avLst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3" name="Google Shape;853;gd9a54310e3_0_424"/>
            <p:cNvSpPr/>
            <p:nvPr/>
          </p:nvSpPr>
          <p:spPr>
            <a:xfrm>
              <a:off x="1553427" y="3958320"/>
              <a:ext cx="4005743" cy="1233183"/>
            </a:xfrm>
            <a:prstGeom prst="flowChartInputOutput">
              <a:avLst/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854" name="Google Shape;854;gd9a54310e3_0_424"/>
          <p:cNvCxnSpPr/>
          <p:nvPr/>
        </p:nvCxnSpPr>
        <p:spPr>
          <a:xfrm flipH="1">
            <a:off x="6057181" y="3985923"/>
            <a:ext cx="581700" cy="7869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55" name="Google Shape;855;gd9a54310e3_0_424"/>
          <p:cNvCxnSpPr/>
          <p:nvPr/>
        </p:nvCxnSpPr>
        <p:spPr>
          <a:xfrm flipH="1">
            <a:off x="6057181" y="4270831"/>
            <a:ext cx="581700" cy="7869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56" name="Google Shape;856;gd9a54310e3_0_424"/>
          <p:cNvCxnSpPr/>
          <p:nvPr/>
        </p:nvCxnSpPr>
        <p:spPr>
          <a:xfrm>
            <a:off x="6638881" y="3989006"/>
            <a:ext cx="0" cy="2787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57" name="Google Shape;857;gd9a54310e3_0_424"/>
          <p:cNvCxnSpPr/>
          <p:nvPr/>
        </p:nvCxnSpPr>
        <p:spPr>
          <a:xfrm rot="10800000">
            <a:off x="6366817" y="4267748"/>
            <a:ext cx="2907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58" name="Google Shape;858;gd9a54310e3_0_424"/>
          <p:cNvCxnSpPr/>
          <p:nvPr/>
        </p:nvCxnSpPr>
        <p:spPr>
          <a:xfrm flipH="1">
            <a:off x="5772143" y="4251140"/>
            <a:ext cx="581700" cy="7869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59" name="Google Shape;859;gd9a54310e3_0_424"/>
          <p:cNvCxnSpPr/>
          <p:nvPr/>
        </p:nvCxnSpPr>
        <p:spPr>
          <a:xfrm flipH="1">
            <a:off x="5772143" y="3971323"/>
            <a:ext cx="581700" cy="7869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60" name="Google Shape;860;gd9a54310e3_0_424"/>
          <p:cNvCxnSpPr/>
          <p:nvPr/>
        </p:nvCxnSpPr>
        <p:spPr>
          <a:xfrm>
            <a:off x="6330950" y="3989006"/>
            <a:ext cx="0" cy="2787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61" name="Google Shape;861;gd9a54310e3_0_424"/>
          <p:cNvCxnSpPr/>
          <p:nvPr/>
        </p:nvCxnSpPr>
        <p:spPr>
          <a:xfrm rot="10800000">
            <a:off x="6348181" y="3985923"/>
            <a:ext cx="2907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62" name="Google Shape;862;gd9a54310e3_0_424"/>
          <p:cNvCxnSpPr/>
          <p:nvPr/>
        </p:nvCxnSpPr>
        <p:spPr>
          <a:xfrm rot="10800000">
            <a:off x="5772305" y="4772768"/>
            <a:ext cx="2907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63" name="Google Shape;863;gd9a54310e3_0_424"/>
          <p:cNvCxnSpPr/>
          <p:nvPr/>
        </p:nvCxnSpPr>
        <p:spPr>
          <a:xfrm>
            <a:off x="6063005" y="4778933"/>
            <a:ext cx="0" cy="2787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64" name="Google Shape;864;gd9a54310e3_0_424"/>
          <p:cNvCxnSpPr/>
          <p:nvPr/>
        </p:nvCxnSpPr>
        <p:spPr>
          <a:xfrm rot="10800000">
            <a:off x="5783683" y="5057675"/>
            <a:ext cx="2907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65" name="Google Shape;865;gd9a54310e3_0_424"/>
          <p:cNvCxnSpPr/>
          <p:nvPr/>
        </p:nvCxnSpPr>
        <p:spPr>
          <a:xfrm>
            <a:off x="5772167" y="4772768"/>
            <a:ext cx="0" cy="2787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grpSp>
        <p:nvGrpSpPr>
          <p:cNvPr id="866" name="Google Shape;866;gd9a54310e3_0_424"/>
          <p:cNvGrpSpPr/>
          <p:nvPr/>
        </p:nvGrpSpPr>
        <p:grpSpPr>
          <a:xfrm>
            <a:off x="9084073" y="4483074"/>
            <a:ext cx="396362" cy="387967"/>
            <a:chOff x="1551513" y="866339"/>
            <a:chExt cx="4007702" cy="4325164"/>
          </a:xfrm>
        </p:grpSpPr>
        <p:sp>
          <p:nvSpPr>
            <p:cNvPr id="867" name="Google Shape;867;gd9a54310e3_0_424"/>
            <p:cNvSpPr/>
            <p:nvPr/>
          </p:nvSpPr>
          <p:spPr>
            <a:xfrm>
              <a:off x="2346815" y="871171"/>
              <a:ext cx="3212400" cy="3087000"/>
            </a:xfrm>
            <a:prstGeom prst="rect">
              <a:avLst/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8" name="Google Shape;868;gd9a54310e3_0_424"/>
            <p:cNvSpPr/>
            <p:nvPr/>
          </p:nvSpPr>
          <p:spPr>
            <a:xfrm>
              <a:off x="1553427" y="2104354"/>
              <a:ext cx="3208800" cy="3087000"/>
            </a:xfrm>
            <a:prstGeom prst="rect">
              <a:avLst/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9" name="Google Shape;869;gd9a54310e3_0_424"/>
            <p:cNvSpPr/>
            <p:nvPr/>
          </p:nvSpPr>
          <p:spPr>
            <a:xfrm>
              <a:off x="1553427" y="866339"/>
              <a:ext cx="4005743" cy="1233183"/>
            </a:xfrm>
            <a:prstGeom prst="flowChartInputOutput">
              <a:avLst/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0" name="Google Shape;870;gd9a54310e3_0_424"/>
            <p:cNvSpPr/>
            <p:nvPr/>
          </p:nvSpPr>
          <p:spPr>
            <a:xfrm flipH="1" rot="5400000">
              <a:off x="2998970" y="2631303"/>
              <a:ext cx="4325100" cy="795300"/>
            </a:xfrm>
            <a:prstGeom prst="parallelogram">
              <a:avLst>
                <a:gd fmla="val 153836" name="adj"/>
              </a:avLst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1" name="Google Shape;871;gd9a54310e3_0_424"/>
            <p:cNvSpPr/>
            <p:nvPr/>
          </p:nvSpPr>
          <p:spPr>
            <a:xfrm flipH="1" rot="5400000">
              <a:off x="-213387" y="2631302"/>
              <a:ext cx="4325100" cy="795300"/>
            </a:xfrm>
            <a:prstGeom prst="parallelogram">
              <a:avLst>
                <a:gd fmla="val 153836" name="adj"/>
              </a:avLst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2" name="Google Shape;872;gd9a54310e3_0_424"/>
            <p:cNvSpPr/>
            <p:nvPr/>
          </p:nvSpPr>
          <p:spPr>
            <a:xfrm>
              <a:off x="1553427" y="3958320"/>
              <a:ext cx="4005743" cy="1233183"/>
            </a:xfrm>
            <a:prstGeom prst="flowChartInputOutput">
              <a:avLst/>
            </a:prstGeom>
            <a:solidFill>
              <a:srgbClr val="FF0000">
                <a:alpha val="28630"/>
              </a:srgbClr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873" name="Google Shape;873;gd9a54310e3_0_424"/>
          <p:cNvCxnSpPr/>
          <p:nvPr/>
        </p:nvCxnSpPr>
        <p:spPr>
          <a:xfrm flipH="1">
            <a:off x="9212699" y="4000524"/>
            <a:ext cx="581700" cy="7869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74" name="Google Shape;874;gd9a54310e3_0_424"/>
          <p:cNvCxnSpPr/>
          <p:nvPr/>
        </p:nvCxnSpPr>
        <p:spPr>
          <a:xfrm flipH="1">
            <a:off x="9212699" y="4285432"/>
            <a:ext cx="581700" cy="7869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75" name="Google Shape;875;gd9a54310e3_0_424"/>
          <p:cNvCxnSpPr/>
          <p:nvPr/>
        </p:nvCxnSpPr>
        <p:spPr>
          <a:xfrm>
            <a:off x="9794399" y="4003607"/>
            <a:ext cx="0" cy="2787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76" name="Google Shape;876;gd9a54310e3_0_424"/>
          <p:cNvCxnSpPr/>
          <p:nvPr/>
        </p:nvCxnSpPr>
        <p:spPr>
          <a:xfrm rot="10800000">
            <a:off x="9503699" y="4282349"/>
            <a:ext cx="2907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77" name="Google Shape;877;gd9a54310e3_0_424"/>
          <p:cNvCxnSpPr/>
          <p:nvPr/>
        </p:nvCxnSpPr>
        <p:spPr>
          <a:xfrm flipH="1">
            <a:off x="8927661" y="4265741"/>
            <a:ext cx="581700" cy="7869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78" name="Google Shape;878;gd9a54310e3_0_424"/>
          <p:cNvCxnSpPr/>
          <p:nvPr/>
        </p:nvCxnSpPr>
        <p:spPr>
          <a:xfrm flipH="1">
            <a:off x="8927661" y="3985923"/>
            <a:ext cx="581700" cy="7869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79" name="Google Shape;879;gd9a54310e3_0_424"/>
          <p:cNvCxnSpPr/>
          <p:nvPr/>
        </p:nvCxnSpPr>
        <p:spPr>
          <a:xfrm>
            <a:off x="9486467" y="4003607"/>
            <a:ext cx="0" cy="2787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80" name="Google Shape;880;gd9a54310e3_0_424"/>
          <p:cNvCxnSpPr/>
          <p:nvPr/>
        </p:nvCxnSpPr>
        <p:spPr>
          <a:xfrm rot="10800000">
            <a:off x="9503699" y="4000524"/>
            <a:ext cx="2907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81" name="Google Shape;881;gd9a54310e3_0_424"/>
          <p:cNvCxnSpPr/>
          <p:nvPr/>
        </p:nvCxnSpPr>
        <p:spPr>
          <a:xfrm rot="10800000">
            <a:off x="8927823" y="4787368"/>
            <a:ext cx="2907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82" name="Google Shape;882;gd9a54310e3_0_424"/>
          <p:cNvCxnSpPr/>
          <p:nvPr/>
        </p:nvCxnSpPr>
        <p:spPr>
          <a:xfrm>
            <a:off x="9218523" y="4793534"/>
            <a:ext cx="0" cy="2787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83" name="Google Shape;883;gd9a54310e3_0_424"/>
          <p:cNvCxnSpPr/>
          <p:nvPr/>
        </p:nvCxnSpPr>
        <p:spPr>
          <a:xfrm rot="10800000">
            <a:off x="8939201" y="5072276"/>
            <a:ext cx="2907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884" name="Google Shape;884;gd9a54310e3_0_424"/>
          <p:cNvCxnSpPr/>
          <p:nvPr/>
        </p:nvCxnSpPr>
        <p:spPr>
          <a:xfrm>
            <a:off x="8927684" y="4787368"/>
            <a:ext cx="0" cy="2787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d9a54310e3_0_601"/>
          <p:cNvSpPr/>
          <p:nvPr/>
        </p:nvSpPr>
        <p:spPr>
          <a:xfrm>
            <a:off x="478516" y="390525"/>
            <a:ext cx="2038500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0" name="Google Shape;890;gd9a54310e3_0_601"/>
          <p:cNvSpPr/>
          <p:nvPr/>
        </p:nvSpPr>
        <p:spPr>
          <a:xfrm>
            <a:off x="597579" y="469105"/>
            <a:ext cx="485700" cy="485700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38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1" name="Google Shape;891;gd9a54310e3_0_601"/>
          <p:cNvSpPr/>
          <p:nvPr/>
        </p:nvSpPr>
        <p:spPr>
          <a:xfrm>
            <a:off x="2635930" y="390525"/>
            <a:ext cx="9077700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2-3. YOLO (테스트)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2" name="Google Shape;892;gd9a54310e3_0_6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575" y="1478550"/>
            <a:ext cx="2519999" cy="25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gd9a54310e3_0_6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4650" y="1478562"/>
            <a:ext cx="2519999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gd9a54310e3_0_6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587" y="4145850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gd9a54310e3_0_6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54662" y="4145850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gd9a54310e3_0_6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98300" y="1478550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gd9a54310e3_0_60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93637" y="1478538"/>
            <a:ext cx="2520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gd9a54310e3_0_601"/>
          <p:cNvSpPr/>
          <p:nvPr/>
        </p:nvSpPr>
        <p:spPr>
          <a:xfrm>
            <a:off x="689825" y="1134025"/>
            <a:ext cx="2335500" cy="419700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원본 데이터</a:t>
            </a:r>
            <a:endParaRPr/>
          </a:p>
        </p:txBody>
      </p:sp>
      <p:sp>
        <p:nvSpPr>
          <p:cNvPr id="899" name="Google Shape;899;gd9a54310e3_0_601"/>
          <p:cNvSpPr/>
          <p:nvPr/>
        </p:nvSpPr>
        <p:spPr>
          <a:xfrm>
            <a:off x="3356825" y="1134025"/>
            <a:ext cx="2335500" cy="419700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테스트 결과</a:t>
            </a:r>
            <a:endParaRPr/>
          </a:p>
        </p:txBody>
      </p:sp>
      <p:sp>
        <p:nvSpPr>
          <p:cNvPr id="900" name="Google Shape;900;gd9a54310e3_0_601"/>
          <p:cNvSpPr/>
          <p:nvPr/>
        </p:nvSpPr>
        <p:spPr>
          <a:xfrm>
            <a:off x="6481025" y="1134025"/>
            <a:ext cx="2335500" cy="419700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원본 데이터</a:t>
            </a:r>
            <a:endParaRPr/>
          </a:p>
        </p:txBody>
      </p:sp>
      <p:sp>
        <p:nvSpPr>
          <p:cNvPr id="901" name="Google Shape;901;gd9a54310e3_0_601"/>
          <p:cNvSpPr/>
          <p:nvPr/>
        </p:nvSpPr>
        <p:spPr>
          <a:xfrm>
            <a:off x="9224225" y="1134025"/>
            <a:ext cx="2335500" cy="419700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테스트 결과</a:t>
            </a:r>
            <a:endParaRPr/>
          </a:p>
        </p:txBody>
      </p:sp>
      <p:pic>
        <p:nvPicPr>
          <p:cNvPr id="902" name="Google Shape;902;gd9a54310e3_0_6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92304" y="4789575"/>
            <a:ext cx="2674792" cy="18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gd9a54310e3_0_6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82975" y="4756425"/>
            <a:ext cx="3341300" cy="18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gd9a54310e3_0_601"/>
          <p:cNvSpPr/>
          <p:nvPr/>
        </p:nvSpPr>
        <p:spPr>
          <a:xfrm>
            <a:off x="6390550" y="4184325"/>
            <a:ext cx="5169300" cy="419700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False Positive 사례들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6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2-1. Localization - </a:t>
            </a: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Segment</a:t>
            </a: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by Histogram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tykim\Desktop\캡쳐\20210414_181146.jpg" id="162" name="Google Shape;16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3344781" y="1191251"/>
            <a:ext cx="3152272" cy="5181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/>
          <p:cNvPicPr preferRelativeResize="0"/>
          <p:nvPr/>
        </p:nvPicPr>
        <p:blipFill rotWithShape="1">
          <a:blip r:embed="rId4">
            <a:alphaModFix/>
          </a:blip>
          <a:srcRect b="29128" l="0" r="0" t="142"/>
          <a:stretch/>
        </p:blipFill>
        <p:spPr>
          <a:xfrm>
            <a:off x="393688" y="1765530"/>
            <a:ext cx="2806711" cy="4411387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C:\Users\tykim\Desktop\캡쳐\20210414_181231.jpg" id="164" name="Google Shape;16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8431" y="2469602"/>
            <a:ext cx="4352275" cy="265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4"/>
          <p:cNvPicPr preferRelativeResize="0"/>
          <p:nvPr/>
        </p:nvPicPr>
        <p:blipFill rotWithShape="1">
          <a:blip r:embed="rId6">
            <a:alphaModFix/>
          </a:blip>
          <a:srcRect b="90323" l="0" r="0" t="142"/>
          <a:stretch/>
        </p:blipFill>
        <p:spPr>
          <a:xfrm>
            <a:off x="7564702" y="1443966"/>
            <a:ext cx="3803885" cy="80593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66" name="Google Shape;166;p4"/>
          <p:cNvSpPr/>
          <p:nvPr/>
        </p:nvSpPr>
        <p:spPr>
          <a:xfrm>
            <a:off x="685800" y="1925054"/>
            <a:ext cx="4572000" cy="397042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7" name="Google Shape;167;p4"/>
          <p:cNvCxnSpPr/>
          <p:nvPr/>
        </p:nvCxnSpPr>
        <p:spPr>
          <a:xfrm flipH="1" rot="10800000">
            <a:off x="5931568" y="2069432"/>
            <a:ext cx="1455821" cy="96252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68" name="Google Shape;168;p4"/>
          <p:cNvSpPr/>
          <p:nvPr/>
        </p:nvSpPr>
        <p:spPr>
          <a:xfrm rot="5400000">
            <a:off x="6645442" y="3098133"/>
            <a:ext cx="3224461" cy="397042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9" name="Google Shape;169;p4"/>
          <p:cNvCxnSpPr/>
          <p:nvPr/>
        </p:nvCxnSpPr>
        <p:spPr>
          <a:xfrm>
            <a:off x="8614611" y="5293894"/>
            <a:ext cx="757989" cy="204538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170" name="Google Shape;170;p4"/>
          <p:cNvPicPr preferRelativeResize="0"/>
          <p:nvPr/>
        </p:nvPicPr>
        <p:blipFill rotWithShape="1">
          <a:blip r:embed="rId7">
            <a:alphaModFix/>
          </a:blip>
          <a:srcRect b="82229" l="2567" r="89962" t="1525"/>
          <a:stretch/>
        </p:blipFill>
        <p:spPr>
          <a:xfrm>
            <a:off x="10070433" y="5378116"/>
            <a:ext cx="1089941" cy="118365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 txBox="1"/>
          <p:nvPr/>
        </p:nvSpPr>
        <p:spPr>
          <a:xfrm>
            <a:off x="5390148" y="1852862"/>
            <a:ext cx="4451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y</a:t>
            </a:r>
            <a:endParaRPr b="1" sz="2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4"/>
          <p:cNvSpPr txBox="1"/>
          <p:nvPr/>
        </p:nvSpPr>
        <p:spPr>
          <a:xfrm>
            <a:off x="8121316" y="4944978"/>
            <a:ext cx="4451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b="1" sz="2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4"/>
          <p:cNvSpPr txBox="1"/>
          <p:nvPr/>
        </p:nvSpPr>
        <p:spPr>
          <a:xfrm>
            <a:off x="9446785" y="5114150"/>
            <a:ext cx="7120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(0, 0)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4"/>
          <p:cNvSpPr txBox="1"/>
          <p:nvPr/>
        </p:nvSpPr>
        <p:spPr>
          <a:xfrm>
            <a:off x="11179332" y="6317308"/>
            <a:ext cx="679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(x, y)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9a54310e3_0_716"/>
          <p:cNvSpPr/>
          <p:nvPr/>
        </p:nvSpPr>
        <p:spPr>
          <a:xfrm>
            <a:off x="478516" y="390525"/>
            <a:ext cx="2038500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0" name="Google Shape;910;gd9a54310e3_0_716"/>
          <p:cNvSpPr/>
          <p:nvPr/>
        </p:nvSpPr>
        <p:spPr>
          <a:xfrm>
            <a:off x="597579" y="469105"/>
            <a:ext cx="485700" cy="485700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39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1" name="Google Shape;911;gd9a54310e3_0_716"/>
          <p:cNvSpPr/>
          <p:nvPr/>
        </p:nvSpPr>
        <p:spPr>
          <a:xfrm>
            <a:off x="2635930" y="390525"/>
            <a:ext cx="9077700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2-3. YOLO (테스트)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2" name="Google Shape;912;gd9a54310e3_0_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300" y="1991950"/>
            <a:ext cx="4495800" cy="4724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3" name="Google Shape;913;gd9a54310e3_0_716"/>
          <p:cNvSpPr/>
          <p:nvPr/>
        </p:nvSpPr>
        <p:spPr>
          <a:xfrm>
            <a:off x="3594125" y="1394925"/>
            <a:ext cx="4584000" cy="419700"/>
          </a:xfrm>
          <a:prstGeom prst="rect">
            <a:avLst/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글자 데이터는 진행중...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25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9" name="Google Shape;919;p25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40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0" name="Google Shape;920;p25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Text Classification </a:t>
            </a: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ibm keras</a:t>
            </a:r>
            <a:endParaRPr/>
          </a:p>
        </p:txBody>
      </p:sp>
      <p:pic>
        <p:nvPicPr>
          <p:cNvPr id="921" name="Google Shape;921;p25"/>
          <p:cNvPicPr preferRelativeResize="0"/>
          <p:nvPr/>
        </p:nvPicPr>
        <p:blipFill rotWithShape="1">
          <a:blip r:embed="rId3">
            <a:alphaModFix/>
          </a:blip>
          <a:srcRect b="9311" l="0" r="84691" t="70263"/>
          <a:stretch/>
        </p:blipFill>
        <p:spPr>
          <a:xfrm>
            <a:off x="4259270" y="4413739"/>
            <a:ext cx="2071192" cy="2247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25"/>
          <p:cNvPicPr preferRelativeResize="0"/>
          <p:nvPr/>
        </p:nvPicPr>
        <p:blipFill rotWithShape="1">
          <a:blip r:embed="rId3">
            <a:alphaModFix/>
          </a:blip>
          <a:srcRect b="73287" l="64442" r="2271" t="7183"/>
          <a:stretch/>
        </p:blipFill>
        <p:spPr>
          <a:xfrm>
            <a:off x="114299" y="4686301"/>
            <a:ext cx="3464169" cy="165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25"/>
          <p:cNvPicPr preferRelativeResize="0"/>
          <p:nvPr/>
        </p:nvPicPr>
        <p:blipFill rotWithShape="1">
          <a:blip r:embed="rId4">
            <a:alphaModFix/>
          </a:blip>
          <a:srcRect b="0" l="0" r="41806" t="10386"/>
          <a:stretch/>
        </p:blipFill>
        <p:spPr>
          <a:xfrm>
            <a:off x="351700" y="1584049"/>
            <a:ext cx="4862149" cy="2802375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25"/>
          <p:cNvSpPr/>
          <p:nvPr/>
        </p:nvSpPr>
        <p:spPr>
          <a:xfrm>
            <a:off x="3642744" y="5215269"/>
            <a:ext cx="506744" cy="514987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0070C0"/>
              </a:gs>
              <a:gs pos="50000">
                <a:srgbClr val="BDCAF0"/>
              </a:gs>
              <a:gs pos="100000">
                <a:srgbClr val="DEE4F7"/>
              </a:gs>
            </a:gsLst>
            <a:lin ang="10800000" scaled="0"/>
          </a:gradFill>
          <a:ln cap="flat" cmpd="sng" w="12700">
            <a:solidFill>
              <a:srgbClr val="92AA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25" name="Google Shape;925;p25"/>
          <p:cNvCxnSpPr/>
          <p:nvPr/>
        </p:nvCxnSpPr>
        <p:spPr>
          <a:xfrm rot="10800000">
            <a:off x="6515100" y="1222132"/>
            <a:ext cx="0" cy="546881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6" name="Google Shape;926;p25"/>
          <p:cNvSpPr txBox="1"/>
          <p:nvPr/>
        </p:nvSpPr>
        <p:spPr>
          <a:xfrm>
            <a:off x="410000" y="1099525"/>
            <a:ext cx="30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CNN + DNN from Scratch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7" name="Google Shape;92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5112" y="1591925"/>
            <a:ext cx="5556737" cy="3816072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25"/>
          <p:cNvSpPr txBox="1"/>
          <p:nvPr/>
        </p:nvSpPr>
        <p:spPr>
          <a:xfrm>
            <a:off x="6591300" y="1145925"/>
            <a:ext cx="30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IBM keras interpretation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9" name="Google Shape;92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2368" y="5554863"/>
            <a:ext cx="5040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87242" y="5554873"/>
            <a:ext cx="504000" cy="5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5"/>
          <p:cNvSpPr txBox="1"/>
          <p:nvPr/>
        </p:nvSpPr>
        <p:spPr>
          <a:xfrm>
            <a:off x="6927575" y="6205750"/>
            <a:ext cx="455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결과:   왬,     웝,    뀁,      친,     구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2" name="Google Shape;93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08999" y="5590875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39249" y="5590875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69499" y="5590875"/>
            <a:ext cx="432000" cy="4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d9a54310e3_0_218"/>
          <p:cNvSpPr/>
          <p:nvPr/>
        </p:nvSpPr>
        <p:spPr>
          <a:xfrm>
            <a:off x="478516" y="390525"/>
            <a:ext cx="2038500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0" name="Google Shape;940;gd9a54310e3_0_218"/>
          <p:cNvSpPr/>
          <p:nvPr/>
        </p:nvSpPr>
        <p:spPr>
          <a:xfrm>
            <a:off x="597579" y="469105"/>
            <a:ext cx="485700" cy="485700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41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1" name="Google Shape;941;gd9a54310e3_0_218"/>
          <p:cNvSpPr/>
          <p:nvPr/>
        </p:nvSpPr>
        <p:spPr>
          <a:xfrm>
            <a:off x="2635930" y="390525"/>
            <a:ext cx="9077700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Postprocessing</a:t>
            </a:r>
            <a:endParaRPr/>
          </a:p>
        </p:txBody>
      </p:sp>
      <p:pic>
        <p:nvPicPr>
          <p:cNvPr descr="C:\Users\tykim\Desktop\캡쳐\20210415_002234.jpg" id="942" name="Google Shape;942;gd9a54310e3_0_218"/>
          <p:cNvPicPr preferRelativeResize="0"/>
          <p:nvPr/>
        </p:nvPicPr>
        <p:blipFill rotWithShape="1">
          <a:blip r:embed="rId3">
            <a:alphaModFix/>
          </a:blip>
          <a:srcRect b="0" l="5722" r="0" t="0"/>
          <a:stretch/>
        </p:blipFill>
        <p:spPr>
          <a:xfrm>
            <a:off x="2361150" y="1656623"/>
            <a:ext cx="7266125" cy="294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ykim\Desktop\캡쳐\20210415_002243.jpg" id="943" name="Google Shape;943;gd9a54310e3_0_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5734" y="5221457"/>
            <a:ext cx="4496977" cy="899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d8e17350ad_0_37"/>
          <p:cNvSpPr/>
          <p:nvPr/>
        </p:nvSpPr>
        <p:spPr>
          <a:xfrm>
            <a:off x="478516" y="390525"/>
            <a:ext cx="2038500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9" name="Google Shape;949;gd8e17350ad_0_37"/>
          <p:cNvSpPr/>
          <p:nvPr/>
        </p:nvSpPr>
        <p:spPr>
          <a:xfrm>
            <a:off x="597579" y="469105"/>
            <a:ext cx="485700" cy="485700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42</a:t>
            </a:r>
            <a:endParaRPr sz="6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0" name="Google Shape;950;gd8e17350ad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50" y="1461801"/>
            <a:ext cx="11256901" cy="5175674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gd8e17350ad_0_37"/>
          <p:cNvSpPr/>
          <p:nvPr/>
        </p:nvSpPr>
        <p:spPr>
          <a:xfrm>
            <a:off x="2635930" y="390525"/>
            <a:ext cx="9077700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30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향후 과제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26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7" name="Google Shape;957;p26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43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8" name="Google Shape;958;p26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향후 과제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9" name="Google Shape;959;p26"/>
          <p:cNvSpPr/>
          <p:nvPr/>
        </p:nvSpPr>
        <p:spPr>
          <a:xfrm>
            <a:off x="418359" y="1293262"/>
            <a:ext cx="11234967" cy="5564738"/>
          </a:xfrm>
          <a:prstGeom prst="round2SameRect">
            <a:avLst>
              <a:gd fmla="val 4800" name="adj1"/>
              <a:gd fmla="val 0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60" name="Google Shape;960;p26"/>
          <p:cNvGrpSpPr/>
          <p:nvPr/>
        </p:nvGrpSpPr>
        <p:grpSpPr>
          <a:xfrm>
            <a:off x="1485900" y="1786423"/>
            <a:ext cx="8721969" cy="1132624"/>
            <a:chOff x="1164903" y="3114060"/>
            <a:chExt cx="2874402" cy="1596571"/>
          </a:xfrm>
        </p:grpSpPr>
        <p:sp>
          <p:nvSpPr>
            <p:cNvPr id="961" name="Google Shape;961;p26"/>
            <p:cNvSpPr/>
            <p:nvPr/>
          </p:nvSpPr>
          <p:spPr>
            <a:xfrm flipH="1">
              <a:off x="1179991" y="3114060"/>
              <a:ext cx="2859314" cy="1596571"/>
            </a:xfrm>
            <a:prstGeom prst="round2DiagRect">
              <a:avLst>
                <a:gd fmla="val 23031" name="adj1"/>
                <a:gd fmla="val 0" name="adj2"/>
              </a:avLst>
            </a:prstGeom>
            <a:solidFill>
              <a:schemeClr val="lt1"/>
            </a:solidFill>
            <a:ln cap="flat" cmpd="sng" w="12700">
              <a:solidFill>
                <a:srgbClr val="00EF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Faster R-CNN에 맞는 DataSet 구성</a:t>
              </a: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 rot="5400000">
              <a:off x="1177210" y="3111279"/>
              <a:ext cx="468085" cy="492699"/>
            </a:xfrm>
            <a:prstGeom prst="rtTriangle">
              <a:avLst/>
            </a:prstGeom>
            <a:solidFill>
              <a:srgbClr val="00EF80"/>
            </a:solidFill>
            <a:ln cap="flat" cmpd="sng" w="12700">
              <a:solidFill>
                <a:srgbClr val="00EF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1189517" y="3123586"/>
              <a:ext cx="99951" cy="477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1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964" name="Google Shape;964;p26"/>
          <p:cNvGrpSpPr/>
          <p:nvPr/>
        </p:nvGrpSpPr>
        <p:grpSpPr>
          <a:xfrm>
            <a:off x="1485900" y="3495061"/>
            <a:ext cx="8721969" cy="1132624"/>
            <a:chOff x="1164903" y="3114060"/>
            <a:chExt cx="2874402" cy="1596571"/>
          </a:xfrm>
        </p:grpSpPr>
        <p:sp>
          <p:nvSpPr>
            <p:cNvPr id="965" name="Google Shape;965;p26"/>
            <p:cNvSpPr/>
            <p:nvPr/>
          </p:nvSpPr>
          <p:spPr>
            <a:xfrm flipH="1">
              <a:off x="1179991" y="3114060"/>
              <a:ext cx="2859314" cy="1596571"/>
            </a:xfrm>
            <a:prstGeom prst="round2DiagRect">
              <a:avLst>
                <a:gd fmla="val 23031" name="adj1"/>
                <a:gd fmla="val 0" name="adj2"/>
              </a:avLst>
            </a:prstGeom>
            <a:solidFill>
              <a:schemeClr val="lt1"/>
            </a:solidFill>
            <a:ln cap="flat" cmpd="sng" w="12700">
              <a:solidFill>
                <a:srgbClr val="00EF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글자 분류 모델 개선</a:t>
              </a: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 rot="5400000">
              <a:off x="1177210" y="3111279"/>
              <a:ext cx="468085" cy="492699"/>
            </a:xfrm>
            <a:prstGeom prst="rtTriangle">
              <a:avLst/>
            </a:prstGeom>
            <a:solidFill>
              <a:srgbClr val="00EF80"/>
            </a:solidFill>
            <a:ln cap="flat" cmpd="sng" w="12700">
              <a:solidFill>
                <a:srgbClr val="00EF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1189517" y="3123586"/>
              <a:ext cx="123724" cy="477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 </a:t>
              </a:r>
              <a:endParaRPr b="1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968" name="Google Shape;968;p26"/>
          <p:cNvGrpSpPr/>
          <p:nvPr/>
        </p:nvGrpSpPr>
        <p:grpSpPr>
          <a:xfrm>
            <a:off x="1494693" y="5203699"/>
            <a:ext cx="8713177" cy="1132624"/>
            <a:chOff x="1167801" y="3114060"/>
            <a:chExt cx="2871505" cy="1596571"/>
          </a:xfrm>
        </p:grpSpPr>
        <p:sp>
          <p:nvSpPr>
            <p:cNvPr id="969" name="Google Shape;969;p26"/>
            <p:cNvSpPr/>
            <p:nvPr/>
          </p:nvSpPr>
          <p:spPr>
            <a:xfrm flipH="1">
              <a:off x="1179991" y="3114060"/>
              <a:ext cx="2859314" cy="1596571"/>
            </a:xfrm>
            <a:prstGeom prst="round2DiagRect">
              <a:avLst>
                <a:gd fmla="val 23031" name="adj1"/>
                <a:gd fmla="val 0" name="adj2"/>
              </a:avLst>
            </a:prstGeom>
            <a:solidFill>
              <a:schemeClr val="lt1"/>
            </a:solidFill>
            <a:ln cap="flat" cmpd="sng" w="12700">
              <a:solidFill>
                <a:srgbClr val="00EF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글자 검출 새로운 기법 적용 검토</a:t>
              </a: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 rot="5400000">
              <a:off x="1178659" y="3112728"/>
              <a:ext cx="468085" cy="489802"/>
            </a:xfrm>
            <a:prstGeom prst="rtTriangle">
              <a:avLst/>
            </a:prstGeom>
            <a:solidFill>
              <a:srgbClr val="00EF80"/>
            </a:solidFill>
            <a:ln cap="flat" cmpd="sng" w="12700">
              <a:solidFill>
                <a:srgbClr val="00EF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1189517" y="3123586"/>
              <a:ext cx="123724" cy="477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 </a:t>
              </a:r>
              <a:endParaRPr b="1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7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7" name="Google Shape;977;p27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44</a:t>
            </a:r>
            <a:endParaRPr sz="11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8" name="Google Shape;978;p27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79" name="Google Shape;979;p27"/>
          <p:cNvGraphicFramePr/>
          <p:nvPr/>
        </p:nvGraphicFramePr>
        <p:xfrm>
          <a:off x="768223" y="118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{7F94D4D3-2126-48FA-B652-B85779D59DE6}</a:tableStyleId>
              </a:tblPr>
              <a:tblGrid>
                <a:gridCol w="1154700"/>
                <a:gridCol w="1366475"/>
                <a:gridCol w="307650"/>
                <a:gridCol w="307650"/>
                <a:gridCol w="307650"/>
                <a:gridCol w="809500"/>
                <a:gridCol w="809500"/>
                <a:gridCol w="809500"/>
                <a:gridCol w="809500"/>
                <a:gridCol w="809500"/>
                <a:gridCol w="1444400"/>
                <a:gridCol w="1444400"/>
              </a:tblGrid>
              <a:tr h="4533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1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0525" marB="40525" marR="81025" marL="81025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Action</a:t>
                      </a:r>
                      <a:endParaRPr/>
                    </a:p>
                  </a:txBody>
                  <a:tcPr marT="40525" marB="40525" marR="81025" marL="8102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3월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0525" marB="40525" marR="81025" marL="81025" anchor="ctr"/>
                </a:tc>
                <a:tc hMerge="1"/>
                <a:tc hMerge="1"/>
                <a:tc grid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4월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0525" marB="40525" marR="81025" marL="81025" anchor="ctr"/>
                </a:tc>
                <a:tc hMerge="1"/>
                <a:tc hMerge="1"/>
                <a:tc hMerge="1"/>
                <a:tc h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5월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0525" marB="40525" marR="81025" marL="81025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6월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0525" marB="40525" marR="81025" marL="81025" anchor="ctr"/>
                </a:tc>
              </a:tr>
              <a:tr h="2754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29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30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31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1주차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2주차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3주차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4주차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5주차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/>
                </a:tc>
                <a:tc vMerge="1"/>
                <a:tc vMerge="1"/>
              </a:tr>
              <a:tr h="4621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기초자료</a:t>
                      </a:r>
                      <a:endParaRPr b="1" i="0" sz="11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기획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0525" marB="40525" marR="81025" marL="81025" anchor="b"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</a:tr>
              <a:tr h="462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기술탐색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0525" marB="40525" marR="81025" marL="81025" anchor="b"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</a:tr>
              <a:tr h="462125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Image to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text</a:t>
                      </a:r>
                      <a:endParaRPr b="1" i="0" sz="11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0525" marB="40525" marR="81025" marL="810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구성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0525" marB="40525" marR="81025" marL="81025" anchor="b"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</a:tr>
              <a:tr h="462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 전처리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0525" marB="40525" marR="81025" marL="81025" anchor="b"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</a:tr>
              <a:tr h="462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텍스트 후처리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0525" marB="40525" marR="81025" marL="81025" anchor="b"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</a:tr>
              <a:tr h="462125"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Text to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speech</a:t>
                      </a:r>
                      <a:endParaRPr b="1" i="0" sz="11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0525" marB="40525" marR="81025" marL="810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구성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0525" marB="40525" marR="81025" marL="81025" anchor="b"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</a:tr>
              <a:tr h="462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음성데이터 전처리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0525" marB="40525" marR="81025" marL="81025" anchor="b"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</a:tr>
              <a:tr h="462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0525" marB="40525" marR="81025" marL="81025" anchor="b"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</a:tr>
              <a:tr h="462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보정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0525" marB="40525" marR="81025" marL="81025" anchor="b"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 i="0" sz="800" u="none" cap="none" strike="noStrik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b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80" name="Google Shape;980;p27"/>
          <p:cNvSpPr/>
          <p:nvPr/>
        </p:nvSpPr>
        <p:spPr>
          <a:xfrm>
            <a:off x="3316924" y="1976877"/>
            <a:ext cx="214938" cy="331147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1" name="Google Shape;981;p27"/>
          <p:cNvSpPr/>
          <p:nvPr/>
        </p:nvSpPr>
        <p:spPr>
          <a:xfrm>
            <a:off x="3316924" y="2451496"/>
            <a:ext cx="7759109" cy="331147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2" name="Google Shape;982;p27"/>
          <p:cNvSpPr/>
          <p:nvPr/>
        </p:nvSpPr>
        <p:spPr>
          <a:xfrm>
            <a:off x="3748978" y="2906575"/>
            <a:ext cx="5955300" cy="3312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3" name="Google Shape;983;p27"/>
          <p:cNvSpPr/>
          <p:nvPr/>
        </p:nvSpPr>
        <p:spPr>
          <a:xfrm>
            <a:off x="4469048" y="3370175"/>
            <a:ext cx="5706000" cy="3312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4" name="Google Shape;984;p27"/>
          <p:cNvSpPr/>
          <p:nvPr/>
        </p:nvSpPr>
        <p:spPr>
          <a:xfrm>
            <a:off x="5045140" y="3838650"/>
            <a:ext cx="5353800" cy="3312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5" name="Google Shape;985;p27"/>
          <p:cNvSpPr/>
          <p:nvPr/>
        </p:nvSpPr>
        <p:spPr>
          <a:xfrm>
            <a:off x="9704248" y="4290175"/>
            <a:ext cx="1215900" cy="3312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6" name="Google Shape;986;p27"/>
          <p:cNvSpPr/>
          <p:nvPr/>
        </p:nvSpPr>
        <p:spPr>
          <a:xfrm>
            <a:off x="9704271" y="4754050"/>
            <a:ext cx="1189500" cy="3312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7" name="Google Shape;987;p27"/>
          <p:cNvSpPr/>
          <p:nvPr/>
        </p:nvSpPr>
        <p:spPr>
          <a:xfrm>
            <a:off x="9704171" y="5217925"/>
            <a:ext cx="1189500" cy="3312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8" name="Google Shape;988;p27"/>
          <p:cNvSpPr/>
          <p:nvPr/>
        </p:nvSpPr>
        <p:spPr>
          <a:xfrm>
            <a:off x="10175058" y="5673025"/>
            <a:ext cx="727500" cy="3312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9" name="Google Shape;989;p27"/>
          <p:cNvSpPr/>
          <p:nvPr/>
        </p:nvSpPr>
        <p:spPr>
          <a:xfrm>
            <a:off x="3316926" y="2451500"/>
            <a:ext cx="5553900" cy="331200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0" name="Google Shape;990;p27"/>
          <p:cNvSpPr/>
          <p:nvPr/>
        </p:nvSpPr>
        <p:spPr>
          <a:xfrm>
            <a:off x="3748978" y="2906575"/>
            <a:ext cx="5121900" cy="331200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1" name="Google Shape;991;p27"/>
          <p:cNvSpPr/>
          <p:nvPr/>
        </p:nvSpPr>
        <p:spPr>
          <a:xfrm>
            <a:off x="4469050" y="3370175"/>
            <a:ext cx="4401900" cy="331200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2" name="Google Shape;992;p27"/>
          <p:cNvSpPr/>
          <p:nvPr/>
        </p:nvSpPr>
        <p:spPr>
          <a:xfrm>
            <a:off x="5038012" y="3853750"/>
            <a:ext cx="3833100" cy="331200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6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2-1. Localization - Histogram (line)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tykim\Desktop\캡쳐\20210414_185820.jpg" id="183" name="Google Shape;18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932" y="1129308"/>
            <a:ext cx="5728692" cy="5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5"/>
          <p:cNvSpPr/>
          <p:nvPr/>
        </p:nvSpPr>
        <p:spPr>
          <a:xfrm>
            <a:off x="974558" y="1552074"/>
            <a:ext cx="2935705" cy="30078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5" name="Google Shape;185;p5"/>
          <p:cNvCxnSpPr>
            <a:endCxn id="186" idx="1"/>
          </p:cNvCxnSpPr>
          <p:nvPr/>
        </p:nvCxnSpPr>
        <p:spPr>
          <a:xfrm flipH="1" rot="10800000">
            <a:off x="3874230" y="1593933"/>
            <a:ext cx="3706500" cy="102600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86" name="Google Shape;186;p5"/>
          <p:cNvSpPr/>
          <p:nvPr/>
        </p:nvSpPr>
        <p:spPr>
          <a:xfrm>
            <a:off x="7580730" y="1298909"/>
            <a:ext cx="3801143" cy="59004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0066E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66EF"/>
                </a:solidFill>
                <a:latin typeface="Malgun Gothic"/>
                <a:ea typeface="Malgun Gothic"/>
                <a:cs typeface="Malgun Gothic"/>
                <a:sym typeface="Malgun Gothic"/>
              </a:rPr>
              <a:t>행 기준 SUM 연산</a:t>
            </a:r>
            <a:endParaRPr/>
          </a:p>
        </p:txBody>
      </p:sp>
      <p:sp>
        <p:nvSpPr>
          <p:cNvPr id="187" name="Google Shape;187;p5"/>
          <p:cNvSpPr/>
          <p:nvPr/>
        </p:nvSpPr>
        <p:spPr>
          <a:xfrm>
            <a:off x="7580730" y="2177215"/>
            <a:ext cx="3801143" cy="59004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0066E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66EF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처음, 끝 좌표 추가</a:t>
            </a:r>
            <a:endParaRPr/>
          </a:p>
        </p:txBody>
      </p:sp>
      <p:sp>
        <p:nvSpPr>
          <p:cNvPr id="188" name="Google Shape;188;p5"/>
          <p:cNvSpPr/>
          <p:nvPr/>
        </p:nvSpPr>
        <p:spPr>
          <a:xfrm>
            <a:off x="1287379" y="2466474"/>
            <a:ext cx="2971801" cy="280335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9" name="Google Shape;189;p5"/>
          <p:cNvCxnSpPr>
            <a:stCxn id="188" idx="3"/>
            <a:endCxn id="187" idx="1"/>
          </p:cNvCxnSpPr>
          <p:nvPr/>
        </p:nvCxnSpPr>
        <p:spPr>
          <a:xfrm flipH="1" rot="10800000">
            <a:off x="4259180" y="2472253"/>
            <a:ext cx="3321600" cy="1395900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90" name="Google Shape;190;p5"/>
          <p:cNvSpPr/>
          <p:nvPr/>
        </p:nvSpPr>
        <p:spPr>
          <a:xfrm>
            <a:off x="1010654" y="5618747"/>
            <a:ext cx="5149514" cy="85424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1" name="Google Shape;191;p5"/>
          <p:cNvCxnSpPr>
            <a:stCxn id="190" idx="3"/>
            <a:endCxn id="192" idx="1"/>
          </p:cNvCxnSpPr>
          <p:nvPr/>
        </p:nvCxnSpPr>
        <p:spPr>
          <a:xfrm flipH="1" rot="10800000">
            <a:off x="6160168" y="3290368"/>
            <a:ext cx="1420500" cy="2755500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92" name="Google Shape;192;p5"/>
          <p:cNvSpPr/>
          <p:nvPr/>
        </p:nvSpPr>
        <p:spPr>
          <a:xfrm>
            <a:off x="7580730" y="2995362"/>
            <a:ext cx="3801143" cy="59004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0066E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66E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원본 이미지 자르기</a:t>
            </a:r>
            <a:endParaRPr/>
          </a:p>
        </p:txBody>
      </p:sp>
      <p:pic>
        <p:nvPicPr>
          <p:cNvPr id="193" name="Google Shape;193;p5"/>
          <p:cNvPicPr preferRelativeResize="0"/>
          <p:nvPr/>
        </p:nvPicPr>
        <p:blipFill rotWithShape="1">
          <a:blip r:embed="rId4">
            <a:alphaModFix/>
          </a:blip>
          <a:srcRect b="91466" l="0" r="0" t="3943"/>
          <a:stretch/>
        </p:blipFill>
        <p:spPr>
          <a:xfrm>
            <a:off x="7720309" y="5129884"/>
            <a:ext cx="3257530" cy="332261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4">
            <a:alphaModFix/>
          </a:blip>
          <a:srcRect b="80956" l="0" r="0" t="14454"/>
          <a:stretch/>
        </p:blipFill>
        <p:spPr>
          <a:xfrm>
            <a:off x="7711516" y="5633283"/>
            <a:ext cx="3257530" cy="332261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95" name="Google Shape;195;p5"/>
          <p:cNvPicPr preferRelativeResize="0"/>
          <p:nvPr/>
        </p:nvPicPr>
        <p:blipFill rotWithShape="1">
          <a:blip r:embed="rId4">
            <a:alphaModFix/>
          </a:blip>
          <a:srcRect b="71033" l="0" r="0" t="24377"/>
          <a:stretch/>
        </p:blipFill>
        <p:spPr>
          <a:xfrm>
            <a:off x="7711516" y="6109560"/>
            <a:ext cx="3257530" cy="332261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96" name="Google Shape;196;p5"/>
          <p:cNvSpPr/>
          <p:nvPr/>
        </p:nvSpPr>
        <p:spPr>
          <a:xfrm>
            <a:off x="7604794" y="4367462"/>
            <a:ext cx="2056565" cy="565483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0066E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66E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6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2-1. </a:t>
            </a: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Localization - Histogram (word)</a:t>
            </a:r>
            <a:endParaRPr b="1" sz="2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tykim\Desktop\캡쳐\20210414_192155.jpg" id="205" name="Google Shape;205;p6"/>
          <p:cNvPicPr preferRelativeResize="0"/>
          <p:nvPr/>
        </p:nvPicPr>
        <p:blipFill rotWithShape="1">
          <a:blip r:embed="rId3">
            <a:alphaModFix/>
          </a:blip>
          <a:srcRect b="43685" l="0" r="24648" t="0"/>
          <a:stretch/>
        </p:blipFill>
        <p:spPr>
          <a:xfrm>
            <a:off x="233369" y="1129307"/>
            <a:ext cx="6445295" cy="512711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"/>
          <p:cNvSpPr/>
          <p:nvPr/>
        </p:nvSpPr>
        <p:spPr>
          <a:xfrm>
            <a:off x="757986" y="1768643"/>
            <a:ext cx="3645572" cy="31282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7" name="Google Shape;207;p6"/>
          <p:cNvCxnSpPr>
            <a:stCxn id="206" idx="3"/>
            <a:endCxn id="208" idx="1"/>
          </p:cNvCxnSpPr>
          <p:nvPr/>
        </p:nvCxnSpPr>
        <p:spPr>
          <a:xfrm flipH="1" rot="10800000">
            <a:off x="4403558" y="1593853"/>
            <a:ext cx="3177300" cy="331200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08" name="Google Shape;208;p6"/>
          <p:cNvSpPr/>
          <p:nvPr/>
        </p:nvSpPr>
        <p:spPr>
          <a:xfrm>
            <a:off x="7580730" y="1298909"/>
            <a:ext cx="3801143" cy="59004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0066E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66E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열 기준 SUM 연산</a:t>
            </a:r>
            <a:endParaRPr/>
          </a:p>
        </p:txBody>
      </p:sp>
      <p:sp>
        <p:nvSpPr>
          <p:cNvPr id="209" name="Google Shape;209;p6"/>
          <p:cNvSpPr/>
          <p:nvPr/>
        </p:nvSpPr>
        <p:spPr>
          <a:xfrm>
            <a:off x="7580730" y="2177215"/>
            <a:ext cx="3801143" cy="59004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0066E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66EF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처음, 끝 좌표 추가</a:t>
            </a:r>
            <a:endParaRPr/>
          </a:p>
        </p:txBody>
      </p:sp>
      <p:sp>
        <p:nvSpPr>
          <p:cNvPr id="210" name="Google Shape;210;p6"/>
          <p:cNvSpPr/>
          <p:nvPr/>
        </p:nvSpPr>
        <p:spPr>
          <a:xfrm>
            <a:off x="7580730" y="2995362"/>
            <a:ext cx="3801143" cy="59004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0066E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66EF"/>
                </a:solidFill>
                <a:latin typeface="Malgun Gothic"/>
                <a:ea typeface="Malgun Gothic"/>
                <a:cs typeface="Malgun Gothic"/>
                <a:sym typeface="Malgun Gothic"/>
              </a:rPr>
              <a:t>LINE 이미지 자르기</a:t>
            </a:r>
            <a:endParaRPr/>
          </a:p>
        </p:txBody>
      </p:sp>
      <p:sp>
        <p:nvSpPr>
          <p:cNvPr id="211" name="Google Shape;211;p6"/>
          <p:cNvSpPr/>
          <p:nvPr/>
        </p:nvSpPr>
        <p:spPr>
          <a:xfrm>
            <a:off x="757988" y="2346157"/>
            <a:ext cx="3765886" cy="378994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2" name="Google Shape;212;p6"/>
          <p:cNvCxnSpPr>
            <a:stCxn id="211" idx="3"/>
            <a:endCxn id="209" idx="1"/>
          </p:cNvCxnSpPr>
          <p:nvPr/>
        </p:nvCxnSpPr>
        <p:spPr>
          <a:xfrm flipH="1" rot="10800000">
            <a:off x="4523874" y="2472331"/>
            <a:ext cx="3057000" cy="1768800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13" name="Google Shape;213;p6"/>
          <p:cNvSpPr/>
          <p:nvPr/>
        </p:nvSpPr>
        <p:spPr>
          <a:xfrm>
            <a:off x="7604794" y="4487778"/>
            <a:ext cx="2056565" cy="565483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0066E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66E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</a:t>
            </a:r>
            <a:endParaRPr/>
          </a:p>
        </p:txBody>
      </p:sp>
      <p:pic>
        <p:nvPicPr>
          <p:cNvPr id="214" name="Google Shape;214;p6"/>
          <p:cNvPicPr preferRelativeResize="0"/>
          <p:nvPr/>
        </p:nvPicPr>
        <p:blipFill rotWithShape="1">
          <a:blip r:embed="rId4">
            <a:alphaModFix/>
          </a:blip>
          <a:srcRect b="91466" l="0" r="0" t="3943"/>
          <a:stretch/>
        </p:blipFill>
        <p:spPr>
          <a:xfrm>
            <a:off x="7896772" y="3694115"/>
            <a:ext cx="3257530" cy="332261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215" name="Google Shape;215;p6"/>
          <p:cNvPicPr preferRelativeResize="0"/>
          <p:nvPr/>
        </p:nvPicPr>
        <p:blipFill rotWithShape="1">
          <a:blip r:embed="rId5">
            <a:alphaModFix/>
          </a:blip>
          <a:srcRect b="38897" l="0" r="0" t="0"/>
          <a:stretch/>
        </p:blipFill>
        <p:spPr>
          <a:xfrm>
            <a:off x="7579895" y="5207650"/>
            <a:ext cx="3945290" cy="1297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7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6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7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2-1. </a:t>
            </a: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Problem of using </a:t>
            </a: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Histogram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4" name="Google Shape;224;p7"/>
          <p:cNvPicPr preferRelativeResize="0"/>
          <p:nvPr/>
        </p:nvPicPr>
        <p:blipFill rotWithShape="1">
          <a:blip r:embed="rId3">
            <a:alphaModFix/>
          </a:blip>
          <a:srcRect b="38897" l="0" r="0" t="0"/>
          <a:stretch/>
        </p:blipFill>
        <p:spPr>
          <a:xfrm>
            <a:off x="926431" y="2079440"/>
            <a:ext cx="10393002" cy="341899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7"/>
          <p:cNvSpPr/>
          <p:nvPr/>
        </p:nvSpPr>
        <p:spPr>
          <a:xfrm>
            <a:off x="9398333" y="1876925"/>
            <a:ext cx="1896894" cy="1347035"/>
          </a:xfrm>
          <a:prstGeom prst="rect">
            <a:avLst/>
          </a:prstGeom>
          <a:noFill/>
          <a:ln cap="flat" cmpd="sng" w="508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7"/>
          <p:cNvSpPr/>
          <p:nvPr/>
        </p:nvSpPr>
        <p:spPr>
          <a:xfrm>
            <a:off x="10288671" y="3248527"/>
            <a:ext cx="1041518" cy="1030088"/>
          </a:xfrm>
          <a:prstGeom prst="rect">
            <a:avLst/>
          </a:prstGeom>
          <a:noFill/>
          <a:ln cap="flat" cmpd="sng" w="508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7"/>
          <p:cNvSpPr/>
          <p:nvPr/>
        </p:nvSpPr>
        <p:spPr>
          <a:xfrm>
            <a:off x="892008" y="4403558"/>
            <a:ext cx="1041518" cy="1030088"/>
          </a:xfrm>
          <a:prstGeom prst="rect">
            <a:avLst/>
          </a:prstGeom>
          <a:noFill/>
          <a:ln cap="flat" cmpd="sng" w="508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7"/>
          <p:cNvSpPr/>
          <p:nvPr/>
        </p:nvSpPr>
        <p:spPr>
          <a:xfrm>
            <a:off x="8219238" y="4247147"/>
            <a:ext cx="1896894" cy="1347035"/>
          </a:xfrm>
          <a:prstGeom prst="rect">
            <a:avLst/>
          </a:prstGeom>
          <a:noFill/>
          <a:ln cap="flat" cmpd="sng" w="508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6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2-1. </a:t>
            </a: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Problem of using Histogram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6" name="Google Shape;236;p8"/>
          <p:cNvGrpSpPr/>
          <p:nvPr/>
        </p:nvGrpSpPr>
        <p:grpSpPr>
          <a:xfrm>
            <a:off x="6481714" y="5029201"/>
            <a:ext cx="4767813" cy="1436226"/>
            <a:chOff x="6944728" y="5131719"/>
            <a:chExt cx="4674770" cy="1408198"/>
          </a:xfrm>
        </p:grpSpPr>
        <p:pic>
          <p:nvPicPr>
            <p:cNvPr descr="C:\Users\ajw15\OneDrive\바탕 화면\파이썬\팀 프로젝트\test2\test0_16.png" id="237" name="Google Shape;237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75" y="5901742"/>
              <a:ext cx="609600" cy="638175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pic>
          <p:nvPicPr>
            <p:cNvPr descr="C:\Users\ajw15\OneDrive\바탕 화면\파이썬\팀 프로젝트\test2\test0_18.png" id="238" name="Google Shape;238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267349" y="5901742"/>
              <a:ext cx="619125" cy="638175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pic>
          <p:nvPicPr>
            <p:cNvPr descr="C:\Users\ajw15\OneDrive\바탕 화면\파이썬\팀 프로젝트\test2\test0_20.png" id="239" name="Google Shape;239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143248" y="5901742"/>
              <a:ext cx="476250" cy="638175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pic>
          <p:nvPicPr>
            <p:cNvPr descr="C:\Users\ajw15\OneDrive\바탕 화면\파이썬\팀 프로젝트\test2\test0_0.png" id="240" name="Google Shape;240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44728" y="5131719"/>
              <a:ext cx="619125" cy="638175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pic>
          <p:nvPicPr>
            <p:cNvPr descr="C:\Users\ajw15\OneDrive\바탕 화면\파이썬\팀 프로젝트\test2\test0_2.png" id="241" name="Google Shape;241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820088" y="5131719"/>
              <a:ext cx="619125" cy="638175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pic>
          <p:nvPicPr>
            <p:cNvPr descr="C:\Users\ajw15\OneDrive\바탕 화면\파이썬\팀 프로젝트\test2\test0_4.png" id="242" name="Google Shape;242;p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695448" y="5131719"/>
              <a:ext cx="542925" cy="638175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pic>
          <p:nvPicPr>
            <p:cNvPr descr="C:\Users\ajw15\OneDrive\바탕 화면\파이썬\팀 프로젝트\test2\test0_6.png" id="243" name="Google Shape;243;p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494608" y="5131719"/>
              <a:ext cx="523875" cy="638175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pic>
          <p:nvPicPr>
            <p:cNvPr descr="C:\Users\ajw15\OneDrive\바탕 화면\파이썬\팀 프로젝트\test2\test0_8.png" id="244" name="Google Shape;244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274718" y="5131719"/>
              <a:ext cx="504825" cy="638175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pic>
          <p:nvPicPr>
            <p:cNvPr descr="C:\Users\ajw15\OneDrive\바탕 화면\파이썬\팀 프로젝트\test2\test0_10.png" id="245" name="Google Shape;245;p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944728" y="5901742"/>
              <a:ext cx="571500" cy="638175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pic>
          <p:nvPicPr>
            <p:cNvPr descr="C:\Users\ajw15\OneDrive\바탕 화면\파이썬\팀 프로젝트\test2\test0_12.png" id="246" name="Google Shape;246;p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773002" y="5901742"/>
              <a:ext cx="609600" cy="638175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pic>
          <p:nvPicPr>
            <p:cNvPr descr="C:\Users\ajw15\OneDrive\바탕 화면\파이썬\팀 프로젝트\test2\test0_14.png" id="247" name="Google Shape;247;p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639376" y="5901742"/>
              <a:ext cx="504825" cy="638175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</p:grpSp>
      <p:grpSp>
        <p:nvGrpSpPr>
          <p:cNvPr id="248" name="Google Shape;248;p8"/>
          <p:cNvGrpSpPr/>
          <p:nvPr/>
        </p:nvGrpSpPr>
        <p:grpSpPr>
          <a:xfrm>
            <a:off x="1490252" y="5082846"/>
            <a:ext cx="1978405" cy="1301272"/>
            <a:chOff x="395536" y="1556792"/>
            <a:chExt cx="4608512" cy="3178190"/>
          </a:xfrm>
        </p:grpSpPr>
        <p:grpSp>
          <p:nvGrpSpPr>
            <p:cNvPr id="249" name="Google Shape;249;p8"/>
            <p:cNvGrpSpPr/>
            <p:nvPr/>
          </p:nvGrpSpPr>
          <p:grpSpPr>
            <a:xfrm>
              <a:off x="395536" y="1556792"/>
              <a:ext cx="2952328" cy="3168352"/>
              <a:chOff x="899592" y="1556792"/>
              <a:chExt cx="1296144" cy="1382554"/>
            </a:xfrm>
          </p:grpSpPr>
          <p:pic>
            <p:nvPicPr>
              <p:cNvPr id="250" name="Google Shape;250;p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99592" y="1556792"/>
                <a:ext cx="1296144" cy="13825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1" name="Google Shape;251;p8"/>
              <p:cNvSpPr/>
              <p:nvPr/>
            </p:nvSpPr>
            <p:spPr>
              <a:xfrm>
                <a:off x="1115616" y="1844824"/>
                <a:ext cx="864096" cy="864096"/>
              </a:xfrm>
              <a:prstGeom prst="rect">
                <a:avLst/>
              </a:prstGeom>
              <a:noFill/>
              <a:ln cap="flat" cmpd="sng" w="254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52" name="Google Shape;252;p8"/>
              <p:cNvCxnSpPr/>
              <p:nvPr/>
            </p:nvCxnSpPr>
            <p:spPr>
              <a:xfrm>
                <a:off x="1115616" y="1844824"/>
                <a:ext cx="864096" cy="864096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3" name="Google Shape;253;p8"/>
              <p:cNvCxnSpPr/>
              <p:nvPr/>
            </p:nvCxnSpPr>
            <p:spPr>
              <a:xfrm flipH="1">
                <a:off x="1115616" y="1844824"/>
                <a:ext cx="864096" cy="864096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54" name="Google Shape;254;p8"/>
            <p:cNvGrpSpPr/>
            <p:nvPr/>
          </p:nvGrpSpPr>
          <p:grpSpPr>
            <a:xfrm>
              <a:off x="3419872" y="1650008"/>
              <a:ext cx="1584176" cy="3084974"/>
              <a:chOff x="2195736" y="1700808"/>
              <a:chExt cx="648071" cy="1262033"/>
            </a:xfrm>
          </p:grpSpPr>
          <p:pic>
            <p:nvPicPr>
              <p:cNvPr id="255" name="Google Shape;255;p8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2195736" y="1700808"/>
                <a:ext cx="648071" cy="12620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6" name="Google Shape;256;p8"/>
              <p:cNvSpPr/>
              <p:nvPr/>
            </p:nvSpPr>
            <p:spPr>
              <a:xfrm>
                <a:off x="2267744" y="1772816"/>
                <a:ext cx="504056" cy="1152128"/>
              </a:xfrm>
              <a:prstGeom prst="rect">
                <a:avLst/>
              </a:prstGeom>
              <a:noFill/>
              <a:ln cap="flat" cmpd="sng" w="254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57" name="Google Shape;257;p8"/>
              <p:cNvCxnSpPr/>
              <p:nvPr/>
            </p:nvCxnSpPr>
            <p:spPr>
              <a:xfrm>
                <a:off x="2267744" y="1772816"/>
                <a:ext cx="504056" cy="1152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8" name="Google Shape;258;p8"/>
              <p:cNvCxnSpPr/>
              <p:nvPr/>
            </p:nvCxnSpPr>
            <p:spPr>
              <a:xfrm flipH="1">
                <a:off x="2267744" y="1772816"/>
                <a:ext cx="504056" cy="115212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259" name="Google Shape;259;p8"/>
            <p:cNvCxnSpPr/>
            <p:nvPr/>
          </p:nvCxnSpPr>
          <p:spPr>
            <a:xfrm>
              <a:off x="1907704" y="3212976"/>
              <a:ext cx="2304256" cy="0"/>
            </a:xfrm>
            <a:prstGeom prst="straightConnector1">
              <a:avLst/>
            </a:prstGeom>
            <a:noFill/>
            <a:ln cap="flat" cmpd="sng" w="63500">
              <a:solidFill>
                <a:srgbClr val="0070C0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260" name="Google Shape;260;p8"/>
            <p:cNvSpPr/>
            <p:nvPr/>
          </p:nvSpPr>
          <p:spPr>
            <a:xfrm>
              <a:off x="1712000" y="3058800"/>
              <a:ext cx="288032" cy="288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4067944" y="3058800"/>
              <a:ext cx="288032" cy="288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descr="C:\Users\tykim\Desktop\캡쳐\20210414_192413.jpg" id="262" name="Google Shape;262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68448" y="1346240"/>
            <a:ext cx="11845536" cy="3394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8"/>
          <p:cNvCxnSpPr/>
          <p:nvPr/>
        </p:nvCxnSpPr>
        <p:spPr>
          <a:xfrm>
            <a:off x="3874168" y="5727032"/>
            <a:ext cx="2069432" cy="0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"/>
          <p:cNvSpPr/>
          <p:nvPr/>
        </p:nvSpPr>
        <p:spPr>
          <a:xfrm>
            <a:off x="478516" y="390525"/>
            <a:ext cx="2038351" cy="6477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&amp; TTS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9"/>
          <p:cNvSpPr/>
          <p:nvPr/>
        </p:nvSpPr>
        <p:spPr>
          <a:xfrm>
            <a:off x="597579" y="469105"/>
            <a:ext cx="485775" cy="485775"/>
          </a:xfrm>
          <a:prstGeom prst="ellipse">
            <a:avLst/>
          </a:prstGeom>
          <a:noFill/>
          <a:ln cap="flat" cmpd="sng" w="53975">
            <a:solidFill>
              <a:srgbClr val="0064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6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9"/>
          <p:cNvSpPr/>
          <p:nvPr/>
        </p:nvSpPr>
        <p:spPr>
          <a:xfrm>
            <a:off x="2635930" y="390525"/>
            <a:ext cx="9077554" cy="647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4F0"/>
              </a:gs>
              <a:gs pos="100000">
                <a:srgbClr val="02F07F"/>
              </a:gs>
            </a:gsLst>
            <a:lin ang="0" scaled="0"/>
          </a:gradFill>
          <a:ln>
            <a:noFill/>
          </a:ln>
          <a:effectLst>
            <a:outerShdw blurRad="190500" rotWithShape="0" algn="t" dir="5400000" dist="38100">
              <a:srgbClr val="000000">
                <a:alpha val="13725"/>
              </a:srgbClr>
            </a:outerShdw>
          </a:effectLst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2-1. </a:t>
            </a: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Problem of using Histogram</a:t>
            </a:r>
            <a:endParaRPr sz="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1" name="Google Shape;271;p9"/>
          <p:cNvPicPr preferRelativeResize="0"/>
          <p:nvPr/>
        </p:nvPicPr>
        <p:blipFill rotWithShape="1">
          <a:blip r:embed="rId3">
            <a:alphaModFix/>
          </a:blip>
          <a:srcRect b="477" l="0" r="32261" t="0"/>
          <a:stretch/>
        </p:blipFill>
        <p:spPr>
          <a:xfrm>
            <a:off x="6940698" y="1568112"/>
            <a:ext cx="1363415" cy="163217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grpSp>
        <p:nvGrpSpPr>
          <p:cNvPr id="272" name="Google Shape;272;p9"/>
          <p:cNvGrpSpPr/>
          <p:nvPr/>
        </p:nvGrpSpPr>
        <p:grpSpPr>
          <a:xfrm>
            <a:off x="2467420" y="1419726"/>
            <a:ext cx="1923473" cy="1895424"/>
            <a:chOff x="626588" y="1985208"/>
            <a:chExt cx="3858120" cy="3789949"/>
          </a:xfrm>
        </p:grpSpPr>
        <p:grpSp>
          <p:nvGrpSpPr>
            <p:cNvPr id="273" name="Google Shape;273;p9"/>
            <p:cNvGrpSpPr/>
            <p:nvPr/>
          </p:nvGrpSpPr>
          <p:grpSpPr>
            <a:xfrm>
              <a:off x="626588" y="1985208"/>
              <a:ext cx="3858120" cy="3789949"/>
              <a:chOff x="1180040" y="1720514"/>
              <a:chExt cx="1659413" cy="1427747"/>
            </a:xfrm>
          </p:grpSpPr>
          <p:pic>
            <p:nvPicPr>
              <p:cNvPr id="274" name="Google Shape;274;p9"/>
              <p:cNvPicPr preferRelativeResize="0"/>
              <p:nvPr/>
            </p:nvPicPr>
            <p:blipFill rotWithShape="1">
              <a:blip r:embed="rId3">
                <a:alphaModFix/>
              </a:blip>
              <a:srcRect b="477" l="0" r="5750" t="0"/>
              <a:stretch/>
            </p:blipFill>
            <p:spPr>
              <a:xfrm>
                <a:off x="1180040" y="1720514"/>
                <a:ext cx="1659413" cy="142774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92100" rotWithShape="0" algn="tl" dir="2700000" dist="139700">
                  <a:srgbClr val="333333">
                    <a:alpha val="64705"/>
                  </a:srgbClr>
                </a:outerShdw>
              </a:effectLst>
            </p:spPr>
          </p:pic>
          <p:grpSp>
            <p:nvGrpSpPr>
              <p:cNvPr id="275" name="Google Shape;275;p9"/>
              <p:cNvGrpSpPr/>
              <p:nvPr/>
            </p:nvGrpSpPr>
            <p:grpSpPr>
              <a:xfrm>
                <a:off x="1180119" y="1775713"/>
                <a:ext cx="492270" cy="1352497"/>
                <a:chOff x="482288" y="5433315"/>
                <a:chExt cx="856976" cy="822809"/>
              </a:xfrm>
            </p:grpSpPr>
            <p:sp>
              <p:nvSpPr>
                <p:cNvPr id="276" name="Google Shape;276;p9"/>
                <p:cNvSpPr/>
                <p:nvPr/>
              </p:nvSpPr>
              <p:spPr>
                <a:xfrm>
                  <a:off x="494320" y="5433315"/>
                  <a:ext cx="844944" cy="810777"/>
                </a:xfrm>
                <a:prstGeom prst="rect">
                  <a:avLst/>
                </a:prstGeom>
                <a:noFill/>
                <a:ln cap="flat" cmpd="sng" w="254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277" name="Google Shape;277;p9"/>
                <p:cNvCxnSpPr/>
                <p:nvPr/>
              </p:nvCxnSpPr>
              <p:spPr>
                <a:xfrm flipH="1">
                  <a:off x="494320" y="5433315"/>
                  <a:ext cx="844944" cy="810777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78" name="Google Shape;278;p9"/>
                <p:cNvCxnSpPr/>
                <p:nvPr/>
              </p:nvCxnSpPr>
              <p:spPr>
                <a:xfrm>
                  <a:off x="482288" y="5445347"/>
                  <a:ext cx="844944" cy="810777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9" name="Google Shape;279;p9"/>
              <p:cNvGrpSpPr/>
              <p:nvPr/>
            </p:nvGrpSpPr>
            <p:grpSpPr>
              <a:xfrm>
                <a:off x="1709509" y="1775716"/>
                <a:ext cx="612586" cy="923825"/>
                <a:chOff x="482288" y="5433314"/>
                <a:chExt cx="856976" cy="757419"/>
              </a:xfrm>
            </p:grpSpPr>
            <p:sp>
              <p:nvSpPr>
                <p:cNvPr id="280" name="Google Shape;280;p9"/>
                <p:cNvSpPr/>
                <p:nvPr/>
              </p:nvSpPr>
              <p:spPr>
                <a:xfrm>
                  <a:off x="494320" y="5433314"/>
                  <a:ext cx="844944" cy="746273"/>
                </a:xfrm>
                <a:prstGeom prst="rect">
                  <a:avLst/>
                </a:prstGeom>
                <a:noFill/>
                <a:ln cap="flat" cmpd="sng" w="254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281" name="Google Shape;281;p9"/>
                <p:cNvCxnSpPr/>
                <p:nvPr/>
              </p:nvCxnSpPr>
              <p:spPr>
                <a:xfrm flipH="1">
                  <a:off x="522875" y="5433315"/>
                  <a:ext cx="816389" cy="742557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82" name="Google Shape;282;p9"/>
                <p:cNvCxnSpPr/>
                <p:nvPr/>
              </p:nvCxnSpPr>
              <p:spPr>
                <a:xfrm>
                  <a:off x="482288" y="5445344"/>
                  <a:ext cx="844162" cy="745389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3" name="Google Shape;283;p9"/>
              <p:cNvGrpSpPr/>
              <p:nvPr/>
            </p:nvGrpSpPr>
            <p:grpSpPr>
              <a:xfrm>
                <a:off x="2335151" y="1775713"/>
                <a:ext cx="492270" cy="1352497"/>
                <a:chOff x="482288" y="5433315"/>
                <a:chExt cx="856976" cy="822809"/>
              </a:xfrm>
            </p:grpSpPr>
            <p:sp>
              <p:nvSpPr>
                <p:cNvPr id="284" name="Google Shape;284;p9"/>
                <p:cNvSpPr/>
                <p:nvPr/>
              </p:nvSpPr>
              <p:spPr>
                <a:xfrm>
                  <a:off x="494320" y="5433315"/>
                  <a:ext cx="844944" cy="810777"/>
                </a:xfrm>
                <a:prstGeom prst="rect">
                  <a:avLst/>
                </a:prstGeom>
                <a:noFill/>
                <a:ln cap="flat" cmpd="sng" w="254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285" name="Google Shape;285;p9"/>
                <p:cNvCxnSpPr/>
                <p:nvPr/>
              </p:nvCxnSpPr>
              <p:spPr>
                <a:xfrm flipH="1">
                  <a:off x="494320" y="5433315"/>
                  <a:ext cx="844944" cy="810777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86" name="Google Shape;286;p9"/>
                <p:cNvCxnSpPr/>
                <p:nvPr/>
              </p:nvCxnSpPr>
              <p:spPr>
                <a:xfrm>
                  <a:off x="482288" y="5445347"/>
                  <a:ext cx="844944" cy="810777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287" name="Google Shape;287;p9"/>
            <p:cNvCxnSpPr/>
            <p:nvPr/>
          </p:nvCxnSpPr>
          <p:spPr>
            <a:xfrm flipH="1" rot="10800000">
              <a:off x="1212985" y="3416968"/>
              <a:ext cx="1325679" cy="515183"/>
            </a:xfrm>
            <a:prstGeom prst="straightConnector1">
              <a:avLst/>
            </a:prstGeom>
            <a:noFill/>
            <a:ln cap="flat" cmpd="sng" w="114300">
              <a:solidFill>
                <a:srgbClr val="0070C0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8" name="Google Shape;288;p9"/>
            <p:cNvCxnSpPr/>
            <p:nvPr/>
          </p:nvCxnSpPr>
          <p:spPr>
            <a:xfrm>
              <a:off x="2634916" y="3441032"/>
              <a:ext cx="1263316" cy="541421"/>
            </a:xfrm>
            <a:prstGeom prst="straightConnector1">
              <a:avLst/>
            </a:prstGeom>
            <a:noFill/>
            <a:ln cap="flat" cmpd="sng" w="114300">
              <a:solidFill>
                <a:srgbClr val="0070C0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89" name="Google Shape;289;p9"/>
          <p:cNvPicPr preferRelativeResize="0"/>
          <p:nvPr/>
        </p:nvPicPr>
        <p:blipFill rotWithShape="1">
          <a:blip r:embed="rId3">
            <a:alphaModFix/>
          </a:blip>
          <a:srcRect b="477" l="65283" r="10920" t="0"/>
          <a:stretch/>
        </p:blipFill>
        <p:spPr>
          <a:xfrm>
            <a:off x="8734927" y="1515976"/>
            <a:ext cx="518984" cy="176864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90" name="Google Shape;290;p9"/>
          <p:cNvPicPr preferRelativeResize="0"/>
          <p:nvPr/>
        </p:nvPicPr>
        <p:blipFill rotWithShape="1">
          <a:blip r:embed="rId4">
            <a:alphaModFix/>
          </a:blip>
          <a:srcRect b="67646" l="11780" r="11528" t="9814"/>
          <a:stretch/>
        </p:blipFill>
        <p:spPr>
          <a:xfrm>
            <a:off x="5005136" y="4363325"/>
            <a:ext cx="5077327" cy="210966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91" name="Google Shape;291;p9"/>
          <p:cNvPicPr preferRelativeResize="0"/>
          <p:nvPr/>
        </p:nvPicPr>
        <p:blipFill rotWithShape="1">
          <a:blip r:embed="rId5">
            <a:alphaModFix/>
          </a:blip>
          <a:srcRect b="65489" l="0" r="0" t="142"/>
          <a:stretch/>
        </p:blipFill>
        <p:spPr>
          <a:xfrm>
            <a:off x="1849510" y="4375377"/>
            <a:ext cx="2746553" cy="209761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92" name="Google Shape;292;p9"/>
          <p:cNvSpPr/>
          <p:nvPr/>
        </p:nvSpPr>
        <p:spPr>
          <a:xfrm>
            <a:off x="5245768" y="2057400"/>
            <a:ext cx="888507" cy="65437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0070C0"/>
              </a:gs>
              <a:gs pos="50000">
                <a:srgbClr val="BDCAF0"/>
              </a:gs>
              <a:gs pos="100000">
                <a:srgbClr val="DEE4F7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3" name="Google Shape;29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69431" y="7150045"/>
            <a:ext cx="8570495" cy="16691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9"/>
          <p:cNvCxnSpPr/>
          <p:nvPr/>
        </p:nvCxnSpPr>
        <p:spPr>
          <a:xfrm>
            <a:off x="709863" y="3886201"/>
            <a:ext cx="10960769" cy="120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2021-01-21T03:27:49Z</dcterms:created>
  <dc:creator>조현석</dc:creator>
</cp:coreProperties>
</file>